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Roboto" panose="02000000000000000000" pitchFamily="2" charset="0"/>
      <p:regular r:id="rId35"/>
      <p:bold r:id="rId36"/>
      <p:italic r:id="rId37"/>
      <p:boldItalic r:id="rId38"/>
    </p:embeddedFont>
    <p:embeddedFont>
      <p:font typeface="Roboto Black" panose="02000000000000000000" pitchFamily="2" charset="0"/>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69694"/>
  </p:normalViewPr>
  <p:slideViewPr>
    <p:cSldViewPr snapToGrid="0">
      <p:cViewPr varScale="1">
        <p:scale>
          <a:sx n="85" d="100"/>
          <a:sy n="85" d="100"/>
        </p:scale>
        <p:origin x="18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ytimes.com/interactive/2015/12/02/world/The-Marshall-Islands-Are-Disappearing.html" TargetMode="External"/><Relationship Id="rId7" Type="http://schemas.openxmlformats.org/officeDocument/2006/relationships/hyperlink" Target="https://nypost.com/2019/07/15/radiation-levels-in-marshall-islands-still-exceed-fukushima-chernobyl-study/"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stuff.co.nz/environment/climate-news/116239262/in-lowlying-nations-of-oceania-people-are-already-dying-of-climate-change-report-says" TargetMode="External"/><Relationship Id="rId5" Type="http://schemas.openxmlformats.org/officeDocument/2006/relationships/hyperlink" Target="https://www.newscientist.com/article/2146594-eight-low-lying-pacific-islands-swallowed-whole-by-rising-seas/" TargetMode="External"/><Relationship Id="rId4" Type="http://schemas.openxmlformats.org/officeDocument/2006/relationships/hyperlink" Target="https://www.latimes.com/nation/la-na-marshall-islands-radiation-20190715-story.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G'day everyone, thank you all for being here today. We are team 10 and we are here to walk you through our Exploratory Data Analysis for Australia and Oceania as well as bring the Pacific Islands closer to you, help you understand what is the region made up of and why it is they way it is.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fc077451e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fc077451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Script 1:</a:t>
            </a:r>
            <a:endParaRPr>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400">
                <a:solidFill>
                  <a:srgbClr val="4C4C4C"/>
                </a:solidFill>
                <a:highlight>
                  <a:schemeClr val="lt1"/>
                </a:highlight>
              </a:rPr>
              <a:t>Most of the countries in this region have a heavy dependency in subsistence farming and fishing, and other small-scale economic activities. Turism is also a main economic source for this countries but the lack of proper infrastructure makes these countries inaccessible to tourist.</a:t>
            </a:r>
            <a:endParaRPr sz="1400">
              <a:solidFill>
                <a:srgbClr val="4C4C4C"/>
              </a:solidFill>
              <a:highlight>
                <a:schemeClr val="lt1"/>
              </a:highlight>
            </a:endParaRPr>
          </a:p>
          <a:p>
            <a:pPr marL="0" lvl="0" indent="0" algn="just" rtl="0">
              <a:lnSpc>
                <a:spcPct val="115000"/>
              </a:lnSpc>
              <a:spcBef>
                <a:spcPts val="1600"/>
              </a:spcBef>
              <a:spcAft>
                <a:spcPts val="0"/>
              </a:spcAft>
              <a:buClr>
                <a:schemeClr val="dk1"/>
              </a:buClr>
              <a:buSzPts val="1100"/>
              <a:buFont typeface="Arial"/>
              <a:buNone/>
            </a:pPr>
            <a:r>
              <a:rPr lang="en" sz="1400">
                <a:solidFill>
                  <a:srgbClr val="4C4C4C"/>
                </a:solidFill>
                <a:highlight>
                  <a:schemeClr val="lt1"/>
                </a:highlight>
              </a:rPr>
              <a:t>When you talk about the Service Industry, this is dominate by the public sector, more specific by government services. For the other side, the Financial Industry is underdeveloped due to the lack of proper infrastructure, Australia and New Zealand are the exception to this.</a:t>
            </a:r>
            <a:endParaRPr sz="1400">
              <a:solidFill>
                <a:srgbClr val="4C4C4C"/>
              </a:solidFill>
              <a:highlight>
                <a:schemeClr val="lt1"/>
              </a:highlight>
            </a:endParaRPr>
          </a:p>
          <a:p>
            <a:pPr marL="0" lvl="0" indent="0" algn="just" rtl="0">
              <a:lnSpc>
                <a:spcPct val="115000"/>
              </a:lnSpc>
              <a:spcBef>
                <a:spcPts val="1600"/>
              </a:spcBef>
              <a:spcAft>
                <a:spcPts val="0"/>
              </a:spcAft>
              <a:buClr>
                <a:schemeClr val="dk1"/>
              </a:buClr>
              <a:buSzPts val="1100"/>
              <a:buFont typeface="Arial"/>
              <a:buNone/>
            </a:pPr>
            <a:r>
              <a:rPr lang="en" sz="1400">
                <a:solidFill>
                  <a:srgbClr val="4C4C4C"/>
                </a:solidFill>
                <a:highlight>
                  <a:schemeClr val="lt1"/>
                </a:highlight>
              </a:rPr>
              <a:t>Nearly all industries in this region are privately own and are mostly related to mining. So if this countries want to improve their economic situation, the best way is to attract investors to develop their current industry infrastructure and reduce their dependence in the Service industry.</a:t>
            </a:r>
            <a:endParaRPr sz="1400">
              <a:solidFill>
                <a:srgbClr val="4C4C4C"/>
              </a:solidFill>
              <a:highlight>
                <a:schemeClr val="lt1"/>
              </a:highlight>
            </a:endParaRPr>
          </a:p>
          <a:p>
            <a:pPr marL="0" lvl="0" indent="0" algn="just" rtl="0">
              <a:lnSpc>
                <a:spcPct val="115000"/>
              </a:lnSpc>
              <a:spcBef>
                <a:spcPts val="1600"/>
              </a:spcBef>
              <a:spcAft>
                <a:spcPts val="1600"/>
              </a:spcAft>
              <a:buClr>
                <a:schemeClr val="dk1"/>
              </a:buClr>
              <a:buSzPts val="1100"/>
              <a:buFont typeface="Arial"/>
              <a:buNone/>
            </a:pPr>
            <a:r>
              <a:rPr lang="en" sz="1400">
                <a:solidFill>
                  <a:srgbClr val="4C4C4C"/>
                </a:solidFill>
                <a:highlight>
                  <a:schemeClr val="lt1"/>
                </a:highlight>
              </a:rPr>
              <a:t>From our analysis, Australia and New Zealand are outliers due to the big difference between this countries with the rest of the region. Australia and Zealand are look like big investors for the rest of their neighbours, they posses rich natural resources like natural gas, coal, gold, iron ore, which have contribute to their economic and social success.</a:t>
            </a:r>
            <a:endParaRPr>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fc077451e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fc077451e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Script 1:</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Story of Melanesia</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Fiji is an outlier as the country has the most developed formal sector as compared to the remaining countries in the sub region. (Misachi, 2017)</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Countries in Melanesia is more involved in subsistence farming and have a small formal sector. A strong negative correlation was observed between employment in agriculture and rural access to electricity. On extensive research we found there is no agricultural technologies put in place in these areas and the government has limited budget to provide these technologies. They also don’t reach out to the rural population. (</a:t>
            </a:r>
            <a:r>
              <a:rPr lang="en">
                <a:solidFill>
                  <a:schemeClr val="dk1"/>
                </a:solidFill>
              </a:rPr>
              <a:t>International Fund for Agricultural Development, n.d.)</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A strong positive correlation between people working in industrial and service sector with access to electricity in rural area. For example: Papua New Guinea has mining sector which employs many individuals and its situated in the outskirts. These industries utilize heavy machineries which require electricity to operate.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There is also a positive correlation between people working in service sector to access to electricity in urban area, this accounts for the hotels and other amenities running in country for tourism. (Central Intelligence Agency, n.d.).</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Story of Polynesia</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Countries in Polynesia are depended on foreign aid and the revenue is derived from tourism and foreign remittance. (</a:t>
            </a:r>
            <a:r>
              <a:rPr lang="en">
                <a:solidFill>
                  <a:srgbClr val="333333"/>
                </a:solidFill>
                <a:highlight>
                  <a:srgbClr val="FFFFFF"/>
                </a:highlight>
              </a:rPr>
              <a:t>Polynesia, n.d.)</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The working population in Polynesia showed a strong positive correlation between agricultural and industrial sector employment with access to electricity in rural areas. On Careful examination, it was observed that these countries are having a more rural population as compared to urban, and these sectors are placed in rural areas.  For example: In Samoa and Tonga fishing and agricultural products exports (Central Intelligence Agency, n.d.)</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Those employed in service sector showed strong positive correlation with access to electricity in service sector. On careful examination we find that the countries have tourism (hotels) where many people are employed.</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Story of Micronesia</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The countries in this region is dependent on foreign aid from Australia and United states. The countries include Kiribati, Marshall islands, Micronesia Federation, Nauru, and Palau. The outlier here is Federated states of Micronesia which has significantly higher rural population, employed in public sectors, and Nauru where the electricity is accessible for 100% of urban population and it does not have a rural population.</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It was observed that the access to electricity in rural areas has positive and direct correlation to employment in industrial sector and agriculture sector. For Example: Kiribati culturally is more involved in fisheries and subsistence farming. They also have a copra milling company for processing. (</a:t>
            </a:r>
            <a:r>
              <a:rPr lang="en">
                <a:solidFill>
                  <a:srgbClr val="333333"/>
                </a:solidFill>
                <a:highlight>
                  <a:srgbClr val="FFFFFF"/>
                </a:highlight>
              </a:rPr>
              <a:t>Find agriculture Expertise in Kiribati, n.d.)</a:t>
            </a:r>
            <a:r>
              <a:rPr lang="en">
                <a:solidFill>
                  <a:schemeClr val="dk1"/>
                </a:solidFill>
                <a:highlight>
                  <a:srgbClr val="FFFFFF"/>
                </a:highlight>
              </a:rPr>
              <a:t> The access to electricity in urban areas has direct correlation with employment in industrial and services sector. For Example: Nauru has phosphate mining industry which employs many people.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Territories:</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Strong correlation between employment in service sector and access to rural and urban electricity.</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For example: French Polynesia, the people are employed in countries are military bases and most of the people are employed in tourist industry or in military.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Script2:</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Melanesia</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Rural population works mostly in agricultural sector. The positive correlation between age dependency ratio and the employment in agriculture shows that the working individuals with kids or parents depending on them is involved in agriculture. On careful observation, it was seen that the region is involved in subsistence farming, where the agricultural plot is a family plot.</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Urban population works mostly in industrial and service sector. The region has a tourist industry. Countries like Papua New Guinea has mining sector which employs many individuals.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Polynesia</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Most of the urban population is employed in agriculture and industrial sector. It was observed that countries like Samoa has 2/3 of their population employed in agriculture and associated manufacturing industry. </a:t>
            </a:r>
            <a:r>
              <a:rPr lang="en">
                <a:highlight>
                  <a:srgbClr val="FFFFFF"/>
                </a:highlight>
              </a:rPr>
              <a:t>(Country profile- Samoa, n.d.)</a:t>
            </a:r>
            <a:endParaRPr>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The rural population is employed in service sector. The age dependency ratio is positively correlated with the service sector. Upon careful analysis it was observed that the countries in Polynesia, have a working population who support family, by working abroad and send home foreign remittance.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Micronesia</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The rural population is employed in the agricultural sector and the age dependency ratio is positively correlated to the agricultural sector, which implies the working-class population support their families by being employed in agricultural sector. For example, Countries like Federated states of Micronesia has subsistence farming and fishing. (Central Intelligence Agency, n.d.)</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The urban population is employed in industry and service sector. For example, Nauru has both a phosphate mining and tourism service sector which employs their urban population. (Central Intelligence Agency, n.d.)</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Territories</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The territories are supported financially by countries like United States and France.</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The rural population is employed in industrial sector. For example, American Samoa has high rural population amongst other territories. It has a tuna processing industry which employs their people.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u="sng">
              <a:solidFill>
                <a:schemeClr val="hlink"/>
              </a:solidFill>
            </a:endParaRPr>
          </a:p>
          <a:p>
            <a:pPr marL="0" lvl="0" indent="0" algn="l" rtl="0">
              <a:spcBef>
                <a:spcPts val="1200"/>
              </a:spcBef>
              <a:spcAft>
                <a:spcPts val="0"/>
              </a:spcAft>
              <a:buClr>
                <a:srgbClr val="000000"/>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fc077451e_4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fc077451e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highlight>
                  <a:srgbClr val="FFFFFF"/>
                </a:highlight>
              </a:rPr>
              <a:t>Script 1:</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Story of Melanesia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Fiji is an outlier as the country has the most developed formal sector as compared to the remaining countries in the sub region. (Misachi, 2017)</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Countries in Melanesia is more involved in subsistence farming and have a small formal sector. A strong negative correlation was observed between employment in agriculture and rural access to electricity. On extensive research we found there is no agricultural technologies put in place in these areas and the government has limited budget to provide these technologies. They also don’t reach out to the rural population. (</a:t>
            </a:r>
            <a:r>
              <a:rPr lang="en">
                <a:solidFill>
                  <a:schemeClr val="dk1"/>
                </a:solidFill>
              </a:rPr>
              <a:t>International Fund for Agricultural Development,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A strong positive correlation between people working in industrial and service sector with access to electricity in rural area. For example: Papua New Guinea has mining sector which employs many individuals and its situated in the outskirts. These industries utilize heavy machineries which require electricity to operate.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There is also a positive correlation between people working in service sector to access to electricity in urban area, this accounts for the hotels and other amenities running in country for tourism.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Story of Polynesia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Countries in Polynesia are depended on foreign aid and the revenue is derived from tourism and foreign remittance. (</a:t>
            </a:r>
            <a:r>
              <a:rPr lang="en">
                <a:solidFill>
                  <a:srgbClr val="333333"/>
                </a:solidFill>
                <a:highlight>
                  <a:srgbClr val="FFFFFF"/>
                </a:highlight>
              </a:rPr>
              <a:t>Polynesia,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working population in Polynesia showed a strong positive correlation between agricultural and industrial sector employment with access to electricity in rural areas. On Careful examination, it was observed that these countries are having a more rural population as compared to urban, and these sectors are placed in rural areas.  For example: In Samoa and Tonga fishing and agricultural products exports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Those employed in service sector showed strong positive correlation with access to electricity in service sector. On careful examination we find that the countries have tourism (hotels) where many people are employed.</a:t>
            </a:r>
            <a:endParaRPr>
              <a:solidFill>
                <a:schemeClr val="dk1"/>
              </a:solidFill>
              <a:highlight>
                <a:srgbClr val="FFFFFF"/>
              </a:highlight>
            </a:endParaRPr>
          </a:p>
          <a:p>
            <a:pPr marL="0" lvl="0" indent="0" algn="l" rtl="0">
              <a:lnSpc>
                <a:spcPct val="115000"/>
              </a:lnSpc>
              <a:spcBef>
                <a:spcPts val="1200"/>
              </a:spcBef>
              <a:spcAft>
                <a:spcPts val="0"/>
              </a:spcAft>
              <a:buNone/>
            </a:pP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Story of Micronesia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countries in this region is dependent on foreign aid from Australia and United states. The countries include Kiribati, Marshall islands, Micronesia Federation, Nauru, and Palau. The outlier here is Federated states of Micronesia which has significantly higher rural population, employed in public sectors, and Nauru where the electricity is accessible for 100% of urban population and it does not have a rural population.</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It was observed that the access to electricity in rural areas has positive and direct correlation to employment in industrial sector and agriculture sector. For Example: Kiribati culturally is more involved in fisheries and subsistence farming. They also have a copra milling company for processing. (</a:t>
            </a:r>
            <a:r>
              <a:rPr lang="en">
                <a:solidFill>
                  <a:srgbClr val="333333"/>
                </a:solidFill>
                <a:highlight>
                  <a:srgbClr val="FFFFFF"/>
                </a:highlight>
              </a:rPr>
              <a:t>Find agriculture Expertise in Kiribati, n.d.)</a:t>
            </a:r>
            <a:r>
              <a:rPr lang="en">
                <a:solidFill>
                  <a:schemeClr val="dk1"/>
                </a:solidFill>
                <a:highlight>
                  <a:srgbClr val="FFFFFF"/>
                </a:highlight>
              </a:rPr>
              <a:t> The access to electricity in urban areas has direct correlation with employment in industrial and services sector. For Example: Nauru has phosphate mining industry which employs many people.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Territories:</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Strong correlation between employment in service sector and access to rural and urban electricity.</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For example: French Polynesia, the people are employed in countries are military bases and most of the people are employed in tourist industry or in military.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Script2:</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Melanesia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Rural population works mostly in agricultural sector. The positive correlation between age dependency ratio and the employment in agriculture shows that the working individuals with kids or parents depending on them is involved in agriculture. On careful observation, it was seen that the region is involved in subsistence farming, where the agricultural plot is a family plot.</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Urban population works mostly in industrial and service sector. The region has a tourist industry. Countries like Papua New Guinea has mining sector which employs many individuals.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Polynesia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Most of the urban population is employed in agriculture and industrial sector. It was observed that countries like Samoa has 2/3 of their population employed in agriculture and associated manufacturing industry. </a:t>
            </a:r>
            <a:r>
              <a:rPr lang="en">
                <a:highlight>
                  <a:srgbClr val="FFFFFF"/>
                </a:highlight>
              </a:rPr>
              <a:t>(Country profile- Samoa, n.d.)</a:t>
            </a:r>
            <a:endParaRPr>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rural population is employed in service sector. The age dependency ratio is positively correlated with the service sector. Upon careful analysis it was observed that the countries in Polynesia, have a working population who support family, by working abroad and send home foreign remittance.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Micronesia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rural population is employed in the agricultural sector and the age dependency ratio is positively correlated to the agricultural sector, which implies the working-class population support their families by being employed in agricultural sector. For example, Countries like Federated states of Micronesia has subsistence farming and fishing.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urban population is employed in industry and service sector. For example, Nauru has both a phosphate mining and tourism service sector which employs their urban population.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Territories</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territories are supported financially by countries like United States and France.</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rural population is employed in industrial sector. For example, American Samoa has high rural population amongst other territories. It has a tuna processing industry which employs their people.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endParaRPr u="sng">
              <a:solidFill>
                <a:schemeClr val="hlink"/>
              </a:solidFill>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fc077451e_4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fc077451e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highlight>
                  <a:srgbClr val="FFFFFF"/>
                </a:highlight>
              </a:rPr>
              <a:t>Script 1:</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Story of Melanesia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Fiji is an outlier as the country has the most developed formal sector as compared to the remaining countries in the sub region. (Misachi, 2017)</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Countries in Melanesia is more involved in subsistence farming and have a small formal sector. A strong negative correlation was observed between employment in agriculture and rural access to electricity. On extensive research we found there is no agricultural technologies put in place in these areas and the government has limited budget to provide these technologies. They also don’t reach out to the rural population. (</a:t>
            </a:r>
            <a:r>
              <a:rPr lang="en">
                <a:solidFill>
                  <a:schemeClr val="dk1"/>
                </a:solidFill>
              </a:rPr>
              <a:t>International Fund for Agricultural Development,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A strong positive correlation between people working in industrial and service sector with access to electricity in rural area. For example: Papua New Guinea has mining sector which employs many individuals and its situated in the outskirts. These industries utilize heavy machineries which require electricity to operate.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There is also a positive correlation between people working in service sector to access to electricity in urban area, this accounts for the hotels and other amenities running in country for tourism.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Story of Polynesia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Countries in Polynesia are depended on foreign aid and the revenue is derived from tourism and foreign remittance. (</a:t>
            </a:r>
            <a:r>
              <a:rPr lang="en">
                <a:solidFill>
                  <a:srgbClr val="333333"/>
                </a:solidFill>
                <a:highlight>
                  <a:srgbClr val="FFFFFF"/>
                </a:highlight>
              </a:rPr>
              <a:t>Polynesia,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working population in Polynesia showed a strong positive correlation between agricultural and industrial sector employment with access to electricity in rural areas. On Careful examination, it was observed that these countries are having a more rural population as compared to urban, and these sectors are placed in rural areas.  For example: In Samoa and Tonga fishing and agricultural products exports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Those employed in service sector showed strong positive correlation with access to electricity in service sector. On careful examination we find that the countries have tourism (hotels) where many people are employed.</a:t>
            </a:r>
            <a:endParaRPr>
              <a:solidFill>
                <a:schemeClr val="dk1"/>
              </a:solidFill>
              <a:highlight>
                <a:srgbClr val="FFFFFF"/>
              </a:highlight>
            </a:endParaRPr>
          </a:p>
          <a:p>
            <a:pPr marL="0" lvl="0" indent="0" algn="l" rtl="0">
              <a:lnSpc>
                <a:spcPct val="115000"/>
              </a:lnSpc>
              <a:spcBef>
                <a:spcPts val="1200"/>
              </a:spcBef>
              <a:spcAft>
                <a:spcPts val="0"/>
              </a:spcAft>
              <a:buNone/>
            </a:pP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Story of Micronesia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countries in this region is dependent on foreign aid from Australia and United states. The countries include Kiribati, Marshall islands, Micronesia Federation, Nauru, and Palau. The outlier here is Federated states of Micronesia which has significantly higher rural population, employed in public sectors, and Nauru where the electricity is accessible for 100% of urban population and it does not have a rural population.</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It was observed that the access to electricity in rural areas has positive and direct correlation to employment in industrial sector and agriculture sector. For Example: Kiribati culturally is more involved in fisheries and subsistence farming. They also have a copra milling company for processing. (</a:t>
            </a:r>
            <a:r>
              <a:rPr lang="en">
                <a:solidFill>
                  <a:srgbClr val="333333"/>
                </a:solidFill>
                <a:highlight>
                  <a:srgbClr val="FFFFFF"/>
                </a:highlight>
              </a:rPr>
              <a:t>Find agriculture Expertise in Kiribati, n.d.)</a:t>
            </a:r>
            <a:r>
              <a:rPr lang="en">
                <a:solidFill>
                  <a:schemeClr val="dk1"/>
                </a:solidFill>
                <a:highlight>
                  <a:srgbClr val="FFFFFF"/>
                </a:highlight>
              </a:rPr>
              <a:t> The access to electricity in urban areas has direct correlation with employment in industrial and services sector. For Example: Nauru has phosphate mining industry which employs many people.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Territories:</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Strong correlation between employment in service sector and access to rural and urban electricity.</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For example: French Polynesia, the people are employed in countries are military bases and most of the people are employed in tourist industry or in military.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Script2:</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Melanesia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Rural population works mostly in agricultural sector. The positive correlation between age dependency ratio and the employment in agriculture shows that the working individuals with kids or parents depending on them is involved in agriculture. On careful observation, it was seen that the region is involved in subsistence farming, where the agricultural plot is a family plot.</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Urban population works mostly in industrial and service sector. The region has a tourist industry. Countries like Papua New Guinea has mining sector which employs many individuals.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Polynesia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Most of the urban population is employed in agriculture and industrial sector. It was observed that countries like Samoa has 2/3 of their population employed in agriculture and associated manufacturing industry. </a:t>
            </a:r>
            <a:r>
              <a:rPr lang="en">
                <a:highlight>
                  <a:srgbClr val="FFFFFF"/>
                </a:highlight>
              </a:rPr>
              <a:t>(Country profile- Samoa, n.d.)</a:t>
            </a:r>
            <a:endParaRPr>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rural population is employed in service sector. The age dependency ratio is positively correlated with the service sector. Upon careful analysis it was observed that the countries in Polynesia, have a working population who support family, by working abroad and send home foreign remittance.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Micronesia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rural population is employed in the agricultural sector and the age dependency ratio is positively correlated to the agricultural sector, which implies the working-class population support their families by being employed in agricultural sector. For example, Countries like Federated states of Micronesia has subsistence farming and fishing.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urban population is employed in industry and service sector. For example, Nauru has both a phosphate mining and tourism service sector which employs their urban population.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Territories</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territories are supported financially by countries like United States and France.</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rural population is employed in industrial sector. For example, American Samoa has high rural population amongst other territories. It has a tuna processing industry which employs their people.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endParaRPr u="sng">
              <a:solidFill>
                <a:schemeClr val="hlink"/>
              </a:solidFill>
            </a:endParaRPr>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fc077451e_4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fc077451e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highlight>
                  <a:srgbClr val="FFFFFF"/>
                </a:highlight>
              </a:rPr>
              <a:t>Script 1:</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Story of Melanesia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Fiji is an outlier as the country has the most developed formal sector as compared to the remaining countries in the sub region. (Misachi, 2017)</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Countries in Melanesia is more involved in subsistence farming and have a small formal sector. A strong negative correlation was observed between employment in agriculture and rural access to electricity. On extensive research we found there is no agricultural technologies put in place in these areas and the government has limited budget to provide these technologies. They also don’t reach out to the rural population. (</a:t>
            </a:r>
            <a:r>
              <a:rPr lang="en">
                <a:solidFill>
                  <a:schemeClr val="dk1"/>
                </a:solidFill>
              </a:rPr>
              <a:t>International Fund for Agricultural Development,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A strong positive correlation between people working in industrial and service sector with access to electricity in rural area. For example: Papua New Guinea has mining sector which employs many individuals and its situated in the outskirts. These industries utilize heavy machineries which require electricity to operate.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There is also a positive correlation between people working in service sector to access to electricity in urban area, this accounts for the hotels and other amenities running in country for tourism.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Story of Polynesia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Countries in Polynesia are depended on foreign aid and the revenue is derived from tourism and foreign remittance. (</a:t>
            </a:r>
            <a:r>
              <a:rPr lang="en">
                <a:solidFill>
                  <a:srgbClr val="333333"/>
                </a:solidFill>
                <a:highlight>
                  <a:srgbClr val="FFFFFF"/>
                </a:highlight>
              </a:rPr>
              <a:t>Polynesia,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working population in Polynesia showed a strong positive correlation between agricultural and industrial sector employment with access to electricity in rural areas. On Careful examination, it was observed that these countries are having a more rural population as compared to urban, and these sectors are placed in rural areas.  For example: In Samoa and Tonga fishing and agricultural products exports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Those employed in service sector showed strong positive correlation with access to electricity in service sector. On careful examination we find that the countries have tourism (hotels) where many people are employed.</a:t>
            </a:r>
            <a:endParaRPr>
              <a:solidFill>
                <a:schemeClr val="dk1"/>
              </a:solidFill>
              <a:highlight>
                <a:srgbClr val="FFFFFF"/>
              </a:highlight>
            </a:endParaRPr>
          </a:p>
          <a:p>
            <a:pPr marL="0" lvl="0" indent="0" algn="l" rtl="0">
              <a:lnSpc>
                <a:spcPct val="115000"/>
              </a:lnSpc>
              <a:spcBef>
                <a:spcPts val="1200"/>
              </a:spcBef>
              <a:spcAft>
                <a:spcPts val="0"/>
              </a:spcAft>
              <a:buNone/>
            </a:pP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Story of Micronesia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countries in this region is dependent on foreign aid from Australia and United states. The countries include Kiribati, Marshall islands, Micronesia Federation, Nauru, and Palau. The outlier here is Federated states of Micronesia which has significantly higher rural population, employed in public sectors, and Nauru where the electricity is accessible for 100% of urban population and it does not have a rural population.</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It was observed that the access to electricity in rural areas has positive and direct correlation to employment in industrial sector and agriculture sector. For Example: Kiribati culturally is more involved in fisheries and subsistence farming. They also have a copra milling company for processing. (</a:t>
            </a:r>
            <a:r>
              <a:rPr lang="en">
                <a:solidFill>
                  <a:srgbClr val="333333"/>
                </a:solidFill>
                <a:highlight>
                  <a:srgbClr val="FFFFFF"/>
                </a:highlight>
              </a:rPr>
              <a:t>Find agriculture Expertise in Kiribati, n.d.)</a:t>
            </a:r>
            <a:r>
              <a:rPr lang="en">
                <a:solidFill>
                  <a:schemeClr val="dk1"/>
                </a:solidFill>
                <a:highlight>
                  <a:srgbClr val="FFFFFF"/>
                </a:highlight>
              </a:rPr>
              <a:t> The access to electricity in urban areas has direct correlation with employment in industrial and services sector. For Example: Nauru has phosphate mining industry which employs many people.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Territories:</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Strong correlation between employment in service sector and access to rural and urban electricity.</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For example: French Polynesia, the people are employed in countries are military bases and most of the people are employed in tourist industry or in military.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Script2:</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Melanesia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Rural population works mostly in agricultural sector. The positive correlation between age dependency ratio and the employment in agriculture shows that the working individuals with kids or parents depending on them is involved in agriculture. On careful observation, it was seen that the region is involved in subsistence farming, where the agricultural plot is a family plot.</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Urban population works mostly in industrial and service sector. The region has a tourist industry. Countries like Papua New Guinea has mining sector which employs many individuals.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Polynesia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Most of the urban population is employed in agriculture and industrial sector. It was observed that countries like Samoa has 2/3 of their population employed in agriculture and associated manufacturing industry. </a:t>
            </a:r>
            <a:r>
              <a:rPr lang="en">
                <a:highlight>
                  <a:srgbClr val="FFFFFF"/>
                </a:highlight>
              </a:rPr>
              <a:t>(Country profile- Samoa, n.d.)</a:t>
            </a:r>
            <a:endParaRPr>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rural population is employed in service sector. The age dependency ratio is positively correlated with the service sector. Upon careful analysis it was observed that the countries in Polynesia, have a working population who support family, by working abroad and send home foreign remittance. (Central Intelligence Agency, n.d.)</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Micronesia</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rural population is employed in the agricultural sector and the age dependency ratio is positively correlated to the agricultural sector, which implies the working-class population support their families by being employed in agricultural sector. For example, Countries like Federated states of Micronesia has subsistence farming and fishing.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urban population is employed in industry and service sector. For example, Nauru has both a phosphate mining and tourism service sector which employs their urban population.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Territories</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territories are supported financially by countries like United States and France.</a:t>
            </a:r>
            <a:endParaRPr>
              <a:solidFill>
                <a:schemeClr val="dk1"/>
              </a:solidFill>
              <a:highlight>
                <a:srgbClr val="FFFFFF"/>
              </a:highlight>
            </a:endParaRPr>
          </a:p>
          <a:p>
            <a:pPr marL="0" lvl="0" indent="0" algn="l" rtl="0">
              <a:lnSpc>
                <a:spcPct val="115000"/>
              </a:lnSpc>
              <a:spcBef>
                <a:spcPts val="1200"/>
              </a:spcBef>
              <a:spcAft>
                <a:spcPts val="0"/>
              </a:spcAft>
              <a:buNone/>
            </a:pPr>
            <a:r>
              <a:rPr lang="en">
                <a:solidFill>
                  <a:schemeClr val="dk1"/>
                </a:solidFill>
                <a:highlight>
                  <a:srgbClr val="FFFFFF"/>
                </a:highlight>
              </a:rPr>
              <a:t>The rural population is employed in industrial sector. For example, American Samoa has high rural population amongst other territories. It has a tuna processing industry which employs their people. (Central Intelligence Agency, n.d.)</a:t>
            </a:r>
            <a:endParaRPr>
              <a:solidFill>
                <a:schemeClr val="dk1"/>
              </a:solidFill>
              <a:highlight>
                <a:srgbClr val="FFFFFF"/>
              </a:highlight>
            </a:endParaRPr>
          </a:p>
          <a:p>
            <a:pPr marL="0" lvl="0" indent="0" algn="l" rtl="0">
              <a:lnSpc>
                <a:spcPct val="115000"/>
              </a:lnSpc>
              <a:spcBef>
                <a:spcPts val="1200"/>
              </a:spcBef>
              <a:spcAft>
                <a:spcPts val="0"/>
              </a:spcAft>
              <a:buNone/>
            </a:pPr>
            <a:endParaRPr u="sng">
              <a:solidFill>
                <a:schemeClr val="hlink"/>
              </a:solidFill>
            </a:endParaRPr>
          </a:p>
          <a:p>
            <a:pPr marL="0" lvl="0" indent="0" algn="l" rtl="0">
              <a:spcBef>
                <a:spcPts val="12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fc077451e_7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u="sng">
                <a:solidFill>
                  <a:schemeClr val="dk1"/>
                </a:solidFill>
                <a:latin typeface="Times New Roman"/>
                <a:ea typeface="Times New Roman"/>
                <a:cs typeface="Times New Roman"/>
                <a:sym typeface="Times New Roman"/>
              </a:rPr>
              <a:t>Life Expectancy vs GDP </a:t>
            </a:r>
            <a:endParaRPr u="sng">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Melanesia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Melanesia, healthcare costs are unaffordable to many residents, and diseases such as diabetes as well as obesity and cardiovascular problems became a big concern in the region and brought down life expectancy. With the increase in GDP and imports, traditional foods became less appealing, and poor diets started forming from eating more imported foods (Pacific islanders pay heavy price for abandoning traditional diet, 2011). Moreover, info about mortality are not disclosed in a proper manner, and lead to inaccurate life expectancy data in this underdeveloped region (Taylor, 2004).</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Polynesia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GDP grew, the standard living improved, and that was shown when comparing the number of people that were pushed below $3.10 poverty line due to health care costs vs GDP. That meant that people were not going into poverty due to healthcare and were able to have a better life expectancy.</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Micronesia +ve</a:t>
            </a: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With the growth of GDP, this region spent more on healthcare, which led to higher life expectancy in these countries (Department of Health and Social Affairs FSM National Government, 2005).</a:t>
            </a:r>
            <a:endParaRPr>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Territories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countries in the region are territories of large and developed countries. The increase in this regions GDP comes from external aid which leads to an improved healthcare system in these countries. For example, Guam gets medical assistance from the US under FMAP (Federal Medical Assistance Program), which improves healthcare and leads to longer life expectancy (Guam, n.d.).</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Number of People Pushed Below $3.10 Poverty Line Due to Healthcare Cost Vs Death Rate</a:t>
            </a:r>
            <a:endParaRPr sz="1200" u="sng">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Melanesia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Due to expensive healthcare costs in this region, the people were pushed below the poverty line and were unable to afford healthcare (Hull, 1991), leading to an increase in death rates.</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Poly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Expensive healthcare in the region also pushed people into poverty, and the GDP and number of people pushed below the $3.10 was negative, meaning people were more able to afford healthcare, however the ones that were still in poverty, could not get the proper treatment and led to increase in death rates (Ames, 2014).</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Micronesia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healthcare is this region is regulated and easily accessible to the population compared to the other regions (FSM PIHOA, n.d.). The correlation shows that the main causes of death in this region is not unaffordable health care, but other reasons such environmental challenges, and NCD’s (Non communicable diseases) which can become exceedingly expensive (Hardship &amp; Vulnerability are Pressing Issues for Pacific Island Countries, n.d.).</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Territories NO RELATION</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u="sng">
                <a:solidFill>
                  <a:schemeClr val="dk1"/>
                </a:solidFill>
                <a:latin typeface="Times New Roman"/>
                <a:ea typeface="Times New Roman"/>
                <a:cs typeface="Times New Roman"/>
                <a:sym typeface="Times New Roman"/>
              </a:rPr>
              <a:t>Birth Rate Vs Adolescent Fertility Rate</a:t>
            </a:r>
            <a:endParaRPr sz="1200" u="sng">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Melanesia &amp; Territories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this region, the women aged 15 to 19 have strong influence on the birth rate. This is a problem in this region where many young women had forced sexual encounters leading to pregnancies. Thus, the birth rate in this region is mainly due to adolescent pregnancies, and movements that acknowledge this fact are formed to protect these women. (Young Women’s Empowerment and Teenage Pregnancy in the Pacific, 2013). </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Micronesia &amp; Polynesia NO RELATION</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 </a:t>
            </a:r>
            <a:endParaRPr sz="1200" b="1">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00" name="Google Shape;300;g6fc077451e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fc077451e_7_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u="sng">
                <a:solidFill>
                  <a:schemeClr val="dk1"/>
                </a:solidFill>
                <a:latin typeface="Times New Roman"/>
                <a:ea typeface="Times New Roman"/>
                <a:cs typeface="Times New Roman"/>
                <a:sym typeface="Times New Roman"/>
              </a:rPr>
              <a:t>Life Expectancy vs GDP </a:t>
            </a:r>
            <a:endParaRPr u="sng">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Melanesia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a:solidFill>
                  <a:schemeClr val="dk1"/>
                </a:solidFill>
                <a:latin typeface="Times New Roman"/>
                <a:ea typeface="Times New Roman"/>
                <a:cs typeface="Times New Roman"/>
                <a:sym typeface="Times New Roman"/>
              </a:rPr>
              <a:t>In Melanesia, healthcare costs are unaffordable to many residents, and diseases such as diabetes as well as obesity and cardiovascular problems became a big concern in the region and brought down life expectancy. With the increase in GDP and imports, traditional foods became less appealing, and poor diets started forming from eating more imported foods (Pacific islanders pay heavy price for abandoning traditional diet, 2011). Moreover, info about mortality are not disclosed in a proper manner, and lead to inaccurate life expectancy data in this underdeveloped region (Taylor, 2004).</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Polynesia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a:solidFill>
                  <a:schemeClr val="dk1"/>
                </a:solidFill>
                <a:latin typeface="Times New Roman"/>
                <a:ea typeface="Times New Roman"/>
                <a:cs typeface="Times New Roman"/>
                <a:sym typeface="Times New Roman"/>
              </a:rPr>
              <a:t>As GDP grew, the standard living improved, and that was shown when comparing the number of people that were pushed below $3.10 poverty line due to health care costs vs GDP. That meant that people were not going into poverty due to healthcare and were able to have a better life expectancy.</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Micronesia +ve</a:t>
            </a: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With the growth of GDP, this region spent more on healthcare, which led to higher life expectancy in these countries (Department of Health and Social Affairs FSM National Government, 2005).</a:t>
            </a:r>
            <a:endParaRPr>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Territories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a:solidFill>
                  <a:schemeClr val="dk1"/>
                </a:solidFill>
                <a:latin typeface="Times New Roman"/>
                <a:ea typeface="Times New Roman"/>
                <a:cs typeface="Times New Roman"/>
                <a:sym typeface="Times New Roman"/>
              </a:rPr>
              <a:t>The countries in the region are territories of large and developed countries. The increase in this regions GDP comes from external aid which leads to an improved healthcare system in these countries. For example, Guam gets medical assistance from the US under FMAP (Federal Medical Assistance Program), which improves healthcare and leads to longer life expectancy (Guam, n.d.).</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u="sng">
                <a:solidFill>
                  <a:schemeClr val="dk1"/>
                </a:solidFill>
                <a:latin typeface="Times New Roman"/>
                <a:ea typeface="Times New Roman"/>
                <a:cs typeface="Times New Roman"/>
                <a:sym typeface="Times New Roman"/>
              </a:rPr>
              <a:t>Number of People Pushed Below $3.10 Poverty Line Due to Healthcare Cost Vs Death Rate</a:t>
            </a:r>
            <a:endParaRPr sz="1200" u="sng">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Melanesia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a:solidFill>
                  <a:schemeClr val="dk1"/>
                </a:solidFill>
                <a:latin typeface="Times New Roman"/>
                <a:ea typeface="Times New Roman"/>
                <a:cs typeface="Times New Roman"/>
                <a:sym typeface="Times New Roman"/>
              </a:rPr>
              <a:t>Due to expensive healthcare costs in this region, the people were pushed below the poverty line and were unable to afford healthcare (Hull, 1991), leading to an increase in death rates.</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Poly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a:solidFill>
                  <a:schemeClr val="dk1"/>
                </a:solidFill>
                <a:latin typeface="Times New Roman"/>
                <a:ea typeface="Times New Roman"/>
                <a:cs typeface="Times New Roman"/>
                <a:sym typeface="Times New Roman"/>
              </a:rPr>
              <a:t>Expensive healthcare in the region also pushed people into poverty, and the GDP and number of people pushed below the $3.10 was negative, meaning people were more able to afford healthcare, however the ones that were still in poverty, could not get the proper treatment and led to increase in death rates (Ames, 2014).</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Micronesia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a:solidFill>
                  <a:schemeClr val="dk1"/>
                </a:solidFill>
                <a:latin typeface="Times New Roman"/>
                <a:ea typeface="Times New Roman"/>
                <a:cs typeface="Times New Roman"/>
                <a:sym typeface="Times New Roman"/>
              </a:rPr>
              <a:t>The healthcare is this region is regulated and easily accessible to the population compared to the other regions (FSM PIHOA, n.d.). The correlation shows that the main causes of death in this region is not unaffordable health care, but other reasons such environmental challenges, and NCD’s (Non communicable diseases) which can become exceedingly expensive (Hardship &amp; Vulnerability are Pressing Issues for Pacific Island Countries, n.d.).</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Territories NO RELATION</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u="sng">
                <a:solidFill>
                  <a:schemeClr val="dk1"/>
                </a:solidFill>
                <a:latin typeface="Times New Roman"/>
                <a:ea typeface="Times New Roman"/>
                <a:cs typeface="Times New Roman"/>
                <a:sym typeface="Times New Roman"/>
              </a:rPr>
              <a:t>Birth Rate Vs Adolescent Fertility Rate</a:t>
            </a:r>
            <a:endParaRPr sz="1200" u="sng">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Melanesia &amp; Territories +ve</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a:solidFill>
                  <a:schemeClr val="dk1"/>
                </a:solidFill>
                <a:latin typeface="Times New Roman"/>
                <a:ea typeface="Times New Roman"/>
                <a:cs typeface="Times New Roman"/>
                <a:sym typeface="Times New Roman"/>
              </a:rPr>
              <a:t>In this region, the women aged 15 to 19 have strong influence on the birth rate. This is a problem in this region where many young women had forced sexual encounters leading to pregnancies. Thus, the birth rate in this region is mainly due to adolescent pregnancies, and movements that acknowledge this fact are formed to protect these women. (Young Women’s Empowerment and Teenage Pregnancy in the Pacific, 2013). </a:t>
            </a:r>
            <a:endParaRPr sz="1200">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Micronesia &amp; Polynesia NO RELATION</a:t>
            </a: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None/>
            </a:pPr>
            <a:r>
              <a:rPr lang="en" sz="1200" b="1">
                <a:solidFill>
                  <a:schemeClr val="dk1"/>
                </a:solidFill>
                <a:latin typeface="Times New Roman"/>
                <a:ea typeface="Times New Roman"/>
                <a:cs typeface="Times New Roman"/>
                <a:sym typeface="Times New Roman"/>
              </a:rPr>
              <a:t> </a:t>
            </a:r>
            <a:endParaRPr sz="1200" b="1">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09" name="Google Shape;309;g6fc077451e_7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fc077451e_5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90000"/>
              </a:lnSpc>
              <a:spcBef>
                <a:spcPts val="1100"/>
              </a:spcBef>
              <a:spcAft>
                <a:spcPts val="0"/>
              </a:spcAft>
              <a:buClr>
                <a:schemeClr val="dk1"/>
              </a:buClr>
              <a:buSzPts val="1100"/>
              <a:buFont typeface="Arial"/>
              <a:buNone/>
            </a:pPr>
            <a:endParaRPr sz="900" dirty="0">
              <a:solidFill>
                <a:srgbClr val="454545"/>
              </a:solidFill>
            </a:endParaRPr>
          </a:p>
          <a:p>
            <a:pPr marL="0" lvl="0" indent="0" algn="l" rtl="0">
              <a:lnSpc>
                <a:spcPct val="90000"/>
              </a:lnSpc>
              <a:spcBef>
                <a:spcPts val="110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0" algn="l" rtl="0">
              <a:lnSpc>
                <a:spcPct val="90000"/>
              </a:lnSpc>
              <a:spcBef>
                <a:spcPts val="1100"/>
              </a:spcBef>
              <a:spcAft>
                <a:spcPts val="0"/>
              </a:spcAft>
              <a:buClr>
                <a:schemeClr val="dk1"/>
              </a:buClr>
              <a:buSzPts val="1100"/>
              <a:buFont typeface="Arial"/>
              <a:buNone/>
            </a:pPr>
            <a:endParaRPr sz="900" dirty="0">
              <a:solidFill>
                <a:srgbClr val="454545"/>
              </a:solidFill>
            </a:endParaRPr>
          </a:p>
          <a:p>
            <a:pPr marL="0" lvl="0" indent="0" algn="l" rtl="0">
              <a:lnSpc>
                <a:spcPct val="90000"/>
              </a:lnSpc>
              <a:spcBef>
                <a:spcPts val="1100"/>
              </a:spcBef>
              <a:spcAft>
                <a:spcPts val="0"/>
              </a:spcAft>
              <a:buClr>
                <a:schemeClr val="dk1"/>
              </a:buClr>
              <a:buSzPts val="1100"/>
              <a:buFont typeface="Arial"/>
              <a:buNone/>
            </a:pPr>
            <a:endParaRPr dirty="0">
              <a:solidFill>
                <a:schemeClr val="dk1"/>
              </a:solidFill>
            </a:endParaRPr>
          </a:p>
          <a:p>
            <a:pPr marL="0" lvl="0" indent="0" algn="l" rtl="0">
              <a:lnSpc>
                <a:spcPct val="90000"/>
              </a:lnSpc>
              <a:spcBef>
                <a:spcPts val="1100"/>
              </a:spcBef>
              <a:spcAft>
                <a:spcPts val="0"/>
              </a:spcAft>
              <a:buClr>
                <a:schemeClr val="dk1"/>
              </a:buClr>
              <a:buSzPts val="1100"/>
              <a:buFont typeface="Arial"/>
              <a:buNone/>
            </a:pPr>
            <a:endParaRPr dirty="0">
              <a:solidFill>
                <a:schemeClr val="dk1"/>
              </a:solidFill>
            </a:endParaRPr>
          </a:p>
          <a:p>
            <a:pPr marL="0" lvl="0" indent="0" algn="l" rtl="0">
              <a:lnSpc>
                <a:spcPct val="90000"/>
              </a:lnSpc>
              <a:spcBef>
                <a:spcPts val="1100"/>
              </a:spcBef>
              <a:spcAft>
                <a:spcPts val="0"/>
              </a:spcAft>
              <a:buClr>
                <a:schemeClr val="dk1"/>
              </a:buClr>
              <a:buSzPts val="1100"/>
              <a:buFont typeface="Arial"/>
              <a:buNone/>
            </a:pPr>
            <a:endParaRPr dirty="0">
              <a:solidFill>
                <a:schemeClr val="dk1"/>
              </a:solidFill>
            </a:endParaRPr>
          </a:p>
          <a:p>
            <a:pPr marL="0" lvl="0" indent="0" algn="l" rtl="0">
              <a:lnSpc>
                <a:spcPct val="75000"/>
              </a:lnSpc>
              <a:spcBef>
                <a:spcPts val="2400"/>
              </a:spcBef>
              <a:spcAft>
                <a:spcPts val="0"/>
              </a:spcAft>
              <a:buClr>
                <a:schemeClr val="dk1"/>
              </a:buClr>
              <a:buSzPts val="1100"/>
              <a:buFont typeface="Arial"/>
              <a:buNone/>
            </a:pPr>
            <a:r>
              <a:rPr lang="en" sz="1200" b="1" dirty="0">
                <a:solidFill>
                  <a:schemeClr val="dk1"/>
                </a:solidFill>
                <a:latin typeface="Times New Roman"/>
                <a:ea typeface="Times New Roman"/>
                <a:cs typeface="Times New Roman"/>
                <a:sym typeface="Times New Roman"/>
              </a:rPr>
              <a:t> </a:t>
            </a:r>
            <a:endParaRPr sz="1200" b="1" dirty="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dirty="0"/>
          </a:p>
        </p:txBody>
      </p:sp>
      <p:sp>
        <p:nvSpPr>
          <p:cNvPr id="318" name="Google Shape;318;g6fc077451e_5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fc077451e_5_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75000"/>
              </a:lnSpc>
              <a:spcBef>
                <a:spcPts val="2400"/>
              </a:spcBef>
              <a:spcAft>
                <a:spcPts val="0"/>
              </a:spcAft>
              <a:buClr>
                <a:schemeClr val="dk1"/>
              </a:buClr>
              <a:buSzPts val="1100"/>
              <a:buFont typeface="Arial"/>
              <a:buNone/>
            </a:pPr>
            <a:endParaRPr sz="1200" b="1">
              <a:solidFill>
                <a:schemeClr val="dk1"/>
              </a:solidFill>
              <a:latin typeface="Times New Roman"/>
              <a:ea typeface="Times New Roman"/>
              <a:cs typeface="Times New Roman"/>
              <a:sym typeface="Times New Roman"/>
            </a:endParaRPr>
          </a:p>
          <a:p>
            <a:pPr marL="0" lvl="0" indent="0" algn="l" rtl="0">
              <a:lnSpc>
                <a:spcPct val="75000"/>
              </a:lnSpc>
              <a:spcBef>
                <a:spcPts val="2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 </a:t>
            </a:r>
            <a:endParaRPr sz="1200" b="1">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26" name="Google Shape;326;g6fc077451e_5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fc077451e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fc077451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fc077451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fc077451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Australia and Oceania. What first came to our mind were beaches and surfing, Sydney, natural wonders, New Zealand's sheep population, all the beautiful things. But there is the other side of this region that many people are not aware of. The Pacific Islands that are currently threatened by climate change, sea level rise or radiation even worse than in Fukushima or Chernobyl (New York Post, 2019).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References: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New York Times. (2015, December 2). The Marshall Islands Are Disappearing. The New York Times. Retrieved from:</a:t>
            </a:r>
            <a:r>
              <a:rPr lang="en">
                <a:solidFill>
                  <a:schemeClr val="dk1"/>
                </a:solidFill>
                <a:uFill>
                  <a:noFill/>
                </a:uFill>
                <a:hlinkClick r:id="rId3"/>
              </a:rPr>
              <a:t> </a:t>
            </a:r>
            <a:r>
              <a:rPr lang="en" u="sng">
                <a:solidFill>
                  <a:srgbClr val="1155CC"/>
                </a:solidFill>
                <a:hlinkClick r:id="rId3"/>
              </a:rPr>
              <a:t>https://www.nytimes.com/interactive/2015/12/02/world/The-Marshall-Islands-Are-Disappearing.html</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Los Angeles Times. (2019, July 15). Radiation in parts of the Marshall Islands is far higher than Chernobyl, study says. Los Angeles Times. Retrieved from:</a:t>
            </a:r>
            <a:r>
              <a:rPr lang="en">
                <a:solidFill>
                  <a:schemeClr val="dk1"/>
                </a:solidFill>
                <a:uFill>
                  <a:noFill/>
                </a:uFill>
                <a:hlinkClick r:id="rId4"/>
              </a:rPr>
              <a:t> </a:t>
            </a:r>
            <a:r>
              <a:rPr lang="en" u="sng">
                <a:solidFill>
                  <a:srgbClr val="1155CC"/>
                </a:solidFill>
                <a:hlinkClick r:id="rId4"/>
              </a:rPr>
              <a:t>https://www.latimes.com/nation/la-na-marshall-islands-radiation-20190715-story.html</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NewScientist. (2017, September 7). </a:t>
            </a:r>
            <a:r>
              <a:rPr lang="en">
                <a:solidFill>
                  <a:schemeClr val="dk1"/>
                </a:solidFill>
                <a:highlight>
                  <a:srgbClr val="FFFFFF"/>
                </a:highlight>
              </a:rPr>
              <a:t>Eight low-lying Pacific islands swallowed whole by rising seas</a:t>
            </a:r>
            <a:r>
              <a:rPr lang="en">
                <a:solidFill>
                  <a:schemeClr val="dk1"/>
                </a:solidFill>
              </a:rPr>
              <a:t>. NewScientist. Retrieved from: </a:t>
            </a:r>
            <a:r>
              <a:rPr lang="en" u="sng">
                <a:solidFill>
                  <a:srgbClr val="1155CC"/>
                </a:solidFill>
                <a:hlinkClick r:id="rId5"/>
              </a:rPr>
              <a:t>https://www.newscientist.com/article/2146594-eight-low-lying-pacific-islands-swallowed-whole-by-rising-seas/</a:t>
            </a:r>
            <a:r>
              <a:rPr lang="en">
                <a:solidFill>
                  <a:schemeClr val="dk1"/>
                </a:solidFill>
              </a:rPr>
              <a:t>.</a:t>
            </a:r>
            <a:endParaRPr>
              <a:solidFill>
                <a:schemeClr val="dk1"/>
              </a:solidFill>
            </a:endParaRPr>
          </a:p>
          <a:p>
            <a:pPr marL="457200" lvl="0" indent="-292100" algn="l" rtl="0">
              <a:lnSpc>
                <a:spcPct val="115000"/>
              </a:lnSpc>
              <a:spcBef>
                <a:spcPts val="0"/>
              </a:spcBef>
              <a:spcAft>
                <a:spcPts val="0"/>
              </a:spcAft>
              <a:buClr>
                <a:schemeClr val="dk1"/>
              </a:buClr>
              <a:buSzPts val="1000"/>
              <a:buChar char="●"/>
            </a:pPr>
            <a:r>
              <a:rPr lang="en">
                <a:solidFill>
                  <a:schemeClr val="dk1"/>
                </a:solidFill>
              </a:rPr>
              <a:t>Stuff. (2019, October 3). In low-lying nations of Oceania people are already dying of climate change, report says. Stuff. Retrieved from: </a:t>
            </a:r>
            <a:r>
              <a:rPr lang="en" u="sng">
                <a:solidFill>
                  <a:srgbClr val="1155CC"/>
                </a:solidFill>
                <a:hlinkClick r:id="rId6"/>
              </a:rPr>
              <a:t>https://www.stuff.co.nz/environment/climate-news/116239262/in-lowlying-nations-of-oceania-people-are-already-dying-of-climate-change-report-says</a:t>
            </a:r>
            <a:r>
              <a:rPr lang="en">
                <a:solidFill>
                  <a:schemeClr val="dk1"/>
                </a:solidFill>
              </a:rPr>
              <a:t>.</a:t>
            </a:r>
            <a:r>
              <a:rPr lang="en" sz="1000">
                <a:solidFill>
                  <a:schemeClr val="dk1"/>
                </a:solidFill>
              </a:rPr>
              <a:t> </a:t>
            </a:r>
            <a:endParaRPr sz="1000">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New York Post. (2019, July 15). </a:t>
            </a:r>
            <a:r>
              <a:rPr lang="en">
                <a:solidFill>
                  <a:srgbClr val="2A2A2A"/>
                </a:solidFill>
              </a:rPr>
              <a:t>Radiation levels in Marshall Islands still exceed Fukushima, Chernobyl: study. New York Post. Retrieved from: </a:t>
            </a:r>
            <a:r>
              <a:rPr lang="en" u="sng">
                <a:solidFill>
                  <a:srgbClr val="1155CC"/>
                </a:solidFill>
                <a:hlinkClick r:id="rId7"/>
              </a:rPr>
              <a:t>https://nypost.com/2019/07/15/radiation-levels-in-marshall-islands-still-exceed-fukushima-chernobyl-study/</a:t>
            </a:r>
            <a:r>
              <a:rPr lang="en">
                <a:solidFill>
                  <a:schemeClr val="dk1"/>
                </a:solidFill>
              </a:rPr>
              <a:t>.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fc077451e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6fc077451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fc077451e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fc077451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fc077451e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fc077451e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fc077451e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fc077451e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fc077451e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fc077451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6fc077451e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6fc077451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fc077451e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6fc07745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fc077451e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6fc077451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fc077451e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6fc077451e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6fc077451e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6fc077451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fc077451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fc07745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won't talk only about Australia and New Zealand, the well-known countries of this region.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fc077451e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6fc077451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fc077451e_4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fc077451e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fc077451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fc077451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seventeen other countries that deserve attention too.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fc077451e_0_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let me just quickly walk you through our today's agenda. We will start by how we did the data cleaning, including the missing data strategy and outliers that we observed. Then we will move on to the strategy for our analysis, in which we divided our region into sub-regions and tested our models with correlations. And lastly, we will conclude with key insights and trends observed from the analysis.</a:t>
            </a:r>
            <a:endParaRPr/>
          </a:p>
        </p:txBody>
      </p:sp>
      <p:sp>
        <p:nvSpPr>
          <p:cNvPr id="176" name="Google Shape;176;g6fc077451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fc077451e_0_1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exploratory data analysis using Python uncovered a lot of missing values in the dataset.</a:t>
            </a:r>
            <a:endParaRPr/>
          </a:p>
          <a:p>
            <a:pPr marL="0" lvl="0" indent="0" algn="l" rtl="0">
              <a:spcBef>
                <a:spcPts val="0"/>
              </a:spcBef>
              <a:spcAft>
                <a:spcPts val="0"/>
              </a:spcAft>
              <a:buNone/>
            </a:pPr>
            <a:endParaRPr/>
          </a:p>
          <a:p>
            <a:pPr marL="0" lvl="0" indent="0" algn="l" rtl="0">
              <a:spcBef>
                <a:spcPts val="0"/>
              </a:spcBef>
              <a:spcAft>
                <a:spcPts val="0"/>
              </a:spcAft>
              <a:buNone/>
            </a:pPr>
            <a:r>
              <a:rPr lang="en"/>
              <a:t>Our Missing Data Strategy :</a:t>
            </a:r>
            <a:endParaRPr/>
          </a:p>
          <a:p>
            <a:pPr marL="0" lvl="0" indent="0" algn="l" rtl="0">
              <a:spcBef>
                <a:spcPts val="0"/>
              </a:spcBef>
              <a:spcAft>
                <a:spcPts val="0"/>
              </a:spcAft>
              <a:buNone/>
            </a:pPr>
            <a:endParaRPr/>
          </a:p>
          <a:p>
            <a:pPr marL="0" lvl="0" indent="0" algn="l" rtl="0">
              <a:spcBef>
                <a:spcPts val="0"/>
              </a:spcBef>
              <a:spcAft>
                <a:spcPts val="0"/>
              </a:spcAft>
              <a:buNone/>
            </a:pPr>
            <a:r>
              <a:rPr lang="en"/>
              <a:t>Step 1: </a:t>
            </a:r>
            <a:endParaRPr/>
          </a:p>
          <a:p>
            <a:pPr marL="0" lvl="0" indent="0" algn="l" rtl="0">
              <a:spcBef>
                <a:spcPts val="0"/>
              </a:spcBef>
              <a:spcAft>
                <a:spcPts val="0"/>
              </a:spcAft>
              <a:buNone/>
            </a:pPr>
            <a:r>
              <a:rPr lang="en"/>
              <a:t>Finding missing data and directly inputting it manually to the Excel file from credible sources such as the World Bank, United Nations, UNICEF and so on. This is since we believe that using descriptive statistics to replace missing values does not make sense as there are too many factors that affect these particular statistics.</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Step 2:</a:t>
            </a:r>
            <a:endParaRPr>
              <a:solidFill>
                <a:schemeClr val="dk1"/>
              </a:solidFill>
            </a:endParaRPr>
          </a:p>
          <a:p>
            <a:pPr marL="0" lvl="0" indent="0" algn="l" rtl="0">
              <a:spcBef>
                <a:spcPts val="0"/>
              </a:spcBef>
              <a:spcAft>
                <a:spcPts val="0"/>
              </a:spcAft>
              <a:buNone/>
            </a:pPr>
            <a:r>
              <a:rPr lang="en">
                <a:solidFill>
                  <a:schemeClr val="dk1"/>
                </a:solidFill>
              </a:rPr>
              <a:t>Treating the missing values that we could not find with descriptive statistics.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Step 3 :</a:t>
            </a:r>
            <a:endParaRPr>
              <a:solidFill>
                <a:schemeClr val="dk1"/>
              </a:solidFill>
            </a:endParaRPr>
          </a:p>
          <a:p>
            <a:pPr marL="0" lvl="0" indent="0" algn="l" rtl="0">
              <a:spcBef>
                <a:spcPts val="0"/>
              </a:spcBef>
              <a:spcAft>
                <a:spcPts val="0"/>
              </a:spcAft>
              <a:buNone/>
            </a:pPr>
            <a:r>
              <a:rPr lang="en">
                <a:solidFill>
                  <a:schemeClr val="dk1"/>
                </a:solidFill>
              </a:rPr>
              <a:t>Selecting the columns required for testing.</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Step 4:</a:t>
            </a:r>
            <a:endParaRPr/>
          </a:p>
          <a:p>
            <a:pPr marL="0" lvl="0" indent="0" algn="l" rtl="0">
              <a:spcBef>
                <a:spcPts val="0"/>
              </a:spcBef>
              <a:spcAft>
                <a:spcPts val="0"/>
              </a:spcAft>
              <a:buNone/>
            </a:pPr>
            <a:r>
              <a:rPr lang="en"/>
              <a:t>Testing correlations based on statistic categories. There are three main categories and they are </a:t>
            </a:r>
            <a:endParaRPr/>
          </a:p>
          <a:p>
            <a:pPr marL="457200" lvl="0" indent="-298450" algn="l" rtl="0">
              <a:spcBef>
                <a:spcPts val="0"/>
              </a:spcBef>
              <a:spcAft>
                <a:spcPts val="0"/>
              </a:spcAft>
              <a:buSzPts val="1100"/>
              <a:buAutoNum type="arabicParenR"/>
            </a:pPr>
            <a:r>
              <a:rPr lang="en">
                <a:solidFill>
                  <a:schemeClr val="dk1"/>
                </a:solidFill>
              </a:rPr>
              <a:t>GDP</a:t>
            </a:r>
            <a:endParaRPr/>
          </a:p>
          <a:p>
            <a:pPr marL="457200" lvl="0" indent="-298450" algn="l" rtl="0">
              <a:spcBef>
                <a:spcPts val="0"/>
              </a:spcBef>
              <a:spcAft>
                <a:spcPts val="0"/>
              </a:spcAft>
              <a:buSzPts val="1100"/>
              <a:buAutoNum type="arabicParenR"/>
            </a:pPr>
            <a:r>
              <a:rPr lang="en">
                <a:solidFill>
                  <a:schemeClr val="dk1"/>
                </a:solidFill>
              </a:rPr>
              <a:t>Population</a:t>
            </a:r>
            <a:endParaRPr/>
          </a:p>
          <a:p>
            <a:pPr marL="457200" lvl="0" indent="-298450" algn="l" rtl="0">
              <a:spcBef>
                <a:spcPts val="0"/>
              </a:spcBef>
              <a:spcAft>
                <a:spcPts val="0"/>
              </a:spcAft>
              <a:buSzPts val="1100"/>
              <a:buAutoNum type="arabicParenR"/>
            </a:pPr>
            <a:r>
              <a:rPr lang="en">
                <a:solidFill>
                  <a:schemeClr val="dk1"/>
                </a:solidFill>
              </a:rPr>
              <a:t>Healthcare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2" name="Google Shape;182;g6fc077451e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fc077451e_5_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Column Names :</a:t>
            </a:r>
            <a:endParaRPr>
              <a:solidFill>
                <a:schemeClr val="dk1"/>
              </a:solidFill>
            </a:endParaRPr>
          </a:p>
          <a:p>
            <a:pPr marL="0" lvl="0" indent="0" algn="l" rtl="0">
              <a:spcBef>
                <a:spcPts val="0"/>
              </a:spcBef>
              <a:spcAft>
                <a:spcPts val="0"/>
              </a:spcAft>
              <a:buNone/>
            </a:pPr>
            <a:r>
              <a:rPr lang="en">
                <a:solidFill>
                  <a:schemeClr val="dk1"/>
                </a:solidFill>
              </a:rPr>
              <a:t>1)Educational attainment, at least Bachelor's or equivalent, population 25+, total (%) (cumulative)</a:t>
            </a:r>
            <a:endParaRPr>
              <a:solidFill>
                <a:schemeClr val="dk1"/>
              </a:solidFill>
            </a:endParaRPr>
          </a:p>
          <a:p>
            <a:pPr marL="0" lvl="0" indent="0" algn="l" rtl="0">
              <a:spcBef>
                <a:spcPts val="0"/>
              </a:spcBef>
              <a:spcAft>
                <a:spcPts val="0"/>
              </a:spcAft>
              <a:buNone/>
            </a:pPr>
            <a:r>
              <a:rPr lang="en">
                <a:solidFill>
                  <a:schemeClr val="dk1"/>
                </a:solidFill>
              </a:rPr>
              <a:t>2)Educational attainment, at least Master's or equivalent, population 25+, total (%) (cumulative)</a:t>
            </a:r>
            <a:endParaRPr>
              <a:solidFill>
                <a:schemeClr val="dk1"/>
              </a:solidFill>
            </a:endParaRPr>
          </a:p>
          <a:p>
            <a:pPr marL="0" lvl="0" indent="0" algn="l" rtl="0">
              <a:spcBef>
                <a:spcPts val="0"/>
              </a:spcBef>
              <a:spcAft>
                <a:spcPts val="0"/>
              </a:spcAft>
              <a:buNone/>
            </a:pPr>
            <a:r>
              <a:rPr lang="en">
                <a:solidFill>
                  <a:schemeClr val="dk1"/>
                </a:solidFill>
              </a:rPr>
              <a:t>3)Educational attainment, at least completed lower secondary, population 25+ total (%) (cumulative)</a:t>
            </a:r>
            <a:endParaRPr>
              <a:solidFill>
                <a:schemeClr val="dk1"/>
              </a:solidFill>
            </a:endParaRPr>
          </a:p>
          <a:p>
            <a:pPr marL="0" lvl="0" indent="0" algn="l" rtl="0">
              <a:spcBef>
                <a:spcPts val="0"/>
              </a:spcBef>
              <a:spcAft>
                <a:spcPts val="0"/>
              </a:spcAft>
              <a:buNone/>
            </a:pPr>
            <a:r>
              <a:rPr lang="en">
                <a:solidFill>
                  <a:schemeClr val="dk1"/>
                </a:solidFill>
              </a:rPr>
              <a:t>4)Educational attainment, at least completed post-secondary, population 25+, total (%) (cumulative)</a:t>
            </a:r>
            <a:endParaRPr>
              <a:solidFill>
                <a:schemeClr val="dk1"/>
              </a:solidFill>
            </a:endParaRPr>
          </a:p>
          <a:p>
            <a:pPr marL="0" lvl="0" indent="0" algn="l" rtl="0">
              <a:spcBef>
                <a:spcPts val="0"/>
              </a:spcBef>
              <a:spcAft>
                <a:spcPts val="0"/>
              </a:spcAft>
              <a:buNone/>
            </a:pPr>
            <a:r>
              <a:rPr lang="en">
                <a:solidFill>
                  <a:schemeClr val="dk1"/>
                </a:solidFill>
              </a:rPr>
              <a:t>5)Educational attainment, at least completed primary, population 25+ years, total (%) (cumulative) </a:t>
            </a:r>
            <a:endParaRPr>
              <a:solidFill>
                <a:schemeClr val="dk1"/>
              </a:solidFill>
            </a:endParaRPr>
          </a:p>
          <a:p>
            <a:pPr marL="0" lvl="0" indent="0" algn="l" rtl="0">
              <a:spcBef>
                <a:spcPts val="0"/>
              </a:spcBef>
              <a:spcAft>
                <a:spcPts val="0"/>
              </a:spcAft>
              <a:buNone/>
            </a:pPr>
            <a:r>
              <a:rPr lang="en">
                <a:solidFill>
                  <a:schemeClr val="dk1"/>
                </a:solidFill>
              </a:rPr>
              <a:t>6)Educational attainment, at least completed short-cycle tertiary, population 25+, total (%) (cumulative)</a:t>
            </a:r>
            <a:endParaRPr>
              <a:solidFill>
                <a:schemeClr val="dk1"/>
              </a:solidFill>
            </a:endParaRPr>
          </a:p>
          <a:p>
            <a:pPr marL="0" lvl="0" indent="0" algn="l" rtl="0">
              <a:spcBef>
                <a:spcPts val="0"/>
              </a:spcBef>
              <a:spcAft>
                <a:spcPts val="0"/>
              </a:spcAft>
              <a:buNone/>
            </a:pPr>
            <a:r>
              <a:rPr lang="en">
                <a:solidFill>
                  <a:schemeClr val="dk1"/>
                </a:solidFill>
              </a:rPr>
              <a:t>7)Educational attainment, at least completed upper secondary, population 25+, total (%) (cumulative)</a:t>
            </a:r>
            <a:endParaRPr>
              <a:solidFill>
                <a:schemeClr val="dk1"/>
              </a:solidFill>
            </a:endParaRPr>
          </a:p>
          <a:p>
            <a:pPr marL="0" lvl="0" indent="0" algn="l" rtl="0">
              <a:spcBef>
                <a:spcPts val="0"/>
              </a:spcBef>
              <a:spcAft>
                <a:spcPts val="0"/>
              </a:spcAft>
              <a:buNone/>
            </a:pPr>
            <a:r>
              <a:rPr lang="en">
                <a:solidFill>
                  <a:schemeClr val="dk1"/>
                </a:solidFill>
              </a:rPr>
              <a:t>Reason :</a:t>
            </a:r>
            <a:endParaRPr>
              <a:solidFill>
                <a:schemeClr val="dk1"/>
              </a:solidFill>
            </a:endParaRPr>
          </a:p>
          <a:p>
            <a:pPr marL="0" lvl="0" indent="0" algn="l" rtl="0">
              <a:spcBef>
                <a:spcPts val="0"/>
              </a:spcBef>
              <a:spcAft>
                <a:spcPts val="0"/>
              </a:spcAft>
              <a:buNone/>
            </a:pPr>
            <a:r>
              <a:rPr lang="en">
                <a:solidFill>
                  <a:schemeClr val="dk1"/>
                </a:solidFill>
              </a:rPr>
              <a:t>In terms of primary and secondary education systems in this region the main problem is that they have very few or dysfunctional Education management information system (EMIS), in the absence of EMIS they use ledgers to fill in the data, this creates indicators that is not suitable for international standards, furthermore the data that we get from this system are either incomplete or highly unreliable because nobody actually monitors the data that is being entered and they do not update the data for years. There has been cases in this region where the most sophisticated school has not updated its data for 8 years (Levine, 2013).</a:t>
            </a:r>
            <a:endParaRPr>
              <a:solidFill>
                <a:schemeClr val="dk1"/>
              </a:solidFill>
            </a:endParaRPr>
          </a:p>
          <a:p>
            <a:pPr marL="0" lvl="0" indent="0" algn="l" rtl="0">
              <a:spcBef>
                <a:spcPts val="0"/>
              </a:spcBef>
              <a:spcAft>
                <a:spcPts val="0"/>
              </a:spcAft>
              <a:buNone/>
            </a:pPr>
            <a:r>
              <a:rPr lang="en">
                <a:solidFill>
                  <a:schemeClr val="dk1"/>
                </a:solidFill>
              </a:rPr>
              <a:t>In terms of Higher education countries like Papua New Guinea have their first PhD student in 2018, this region do not have data on this column is either because they have very few people doing their higher education or the industry sector often imports qualified workers with higher education to these regions so the data is not considered reliable metric (Papua New Guinea Today, 2018).</a:t>
            </a:r>
            <a:endParaRPr>
              <a:solidFill>
                <a:schemeClr val="dk1"/>
              </a:solidFill>
            </a:endParaRPr>
          </a:p>
          <a:p>
            <a:pPr marL="0" lvl="0" indent="0" algn="l" rtl="0">
              <a:spcBef>
                <a:spcPts val="0"/>
              </a:spcBef>
              <a:spcAft>
                <a:spcPts val="0"/>
              </a:spcAft>
              <a:buNone/>
            </a:pPr>
            <a:r>
              <a:rPr lang="en">
                <a:solidFill>
                  <a:schemeClr val="dk1"/>
                </a:solidFill>
              </a:rPr>
              <a:t>Column Names :</a:t>
            </a:r>
            <a:endParaRPr>
              <a:solidFill>
                <a:schemeClr val="dk1"/>
              </a:solidFill>
            </a:endParaRPr>
          </a:p>
          <a:p>
            <a:pPr marL="0" lvl="0" indent="0" algn="l" rtl="0">
              <a:spcBef>
                <a:spcPts val="0"/>
              </a:spcBef>
              <a:spcAft>
                <a:spcPts val="0"/>
              </a:spcAft>
              <a:buNone/>
            </a:pPr>
            <a:r>
              <a:rPr lang="en">
                <a:solidFill>
                  <a:schemeClr val="dk1"/>
                </a:solidFill>
              </a:rPr>
              <a:t>1)GINI index (World Bank estimate)</a:t>
            </a:r>
            <a:endParaRPr>
              <a:solidFill>
                <a:schemeClr val="dk1"/>
              </a:solidFill>
            </a:endParaRPr>
          </a:p>
          <a:p>
            <a:pPr marL="0" lvl="0" indent="0" algn="l" rtl="0">
              <a:spcBef>
                <a:spcPts val="0"/>
              </a:spcBef>
              <a:spcAft>
                <a:spcPts val="0"/>
              </a:spcAft>
              <a:buNone/>
            </a:pPr>
            <a:r>
              <a:rPr lang="en">
                <a:solidFill>
                  <a:schemeClr val="dk1"/>
                </a:solidFill>
              </a:rPr>
              <a:t>2)Income share held by fourth 20%</a:t>
            </a:r>
            <a:endParaRPr>
              <a:solidFill>
                <a:schemeClr val="dk1"/>
              </a:solidFill>
            </a:endParaRPr>
          </a:p>
          <a:p>
            <a:pPr marL="0" lvl="0" indent="0" algn="l" rtl="0">
              <a:spcBef>
                <a:spcPts val="0"/>
              </a:spcBef>
              <a:spcAft>
                <a:spcPts val="0"/>
              </a:spcAft>
              <a:buNone/>
            </a:pPr>
            <a:r>
              <a:rPr lang="en">
                <a:solidFill>
                  <a:schemeClr val="dk1"/>
                </a:solidFill>
              </a:rPr>
              <a:t>3)Income share held by highest 20%</a:t>
            </a:r>
            <a:endParaRPr>
              <a:solidFill>
                <a:schemeClr val="dk1"/>
              </a:solidFill>
            </a:endParaRPr>
          </a:p>
          <a:p>
            <a:pPr marL="0" lvl="0" indent="0" algn="l" rtl="0">
              <a:spcBef>
                <a:spcPts val="0"/>
              </a:spcBef>
              <a:spcAft>
                <a:spcPts val="0"/>
              </a:spcAft>
              <a:buNone/>
            </a:pPr>
            <a:r>
              <a:rPr lang="en">
                <a:solidFill>
                  <a:schemeClr val="dk1"/>
                </a:solidFill>
              </a:rPr>
              <a:t>4)Income share held by lowest 20%</a:t>
            </a:r>
            <a:endParaRPr>
              <a:solidFill>
                <a:schemeClr val="dk1"/>
              </a:solidFill>
            </a:endParaRPr>
          </a:p>
          <a:p>
            <a:pPr marL="0" lvl="0" indent="0" algn="l" rtl="0">
              <a:spcBef>
                <a:spcPts val="0"/>
              </a:spcBef>
              <a:spcAft>
                <a:spcPts val="0"/>
              </a:spcAft>
              <a:buNone/>
            </a:pPr>
            <a:r>
              <a:rPr lang="en">
                <a:solidFill>
                  <a:schemeClr val="dk1"/>
                </a:solidFill>
              </a:rPr>
              <a:t>5)Income share held by second 20%</a:t>
            </a:r>
            <a:endParaRPr>
              <a:solidFill>
                <a:schemeClr val="dk1"/>
              </a:solidFill>
            </a:endParaRPr>
          </a:p>
          <a:p>
            <a:pPr marL="0" lvl="0" indent="0" algn="l" rtl="0">
              <a:spcBef>
                <a:spcPts val="0"/>
              </a:spcBef>
              <a:spcAft>
                <a:spcPts val="0"/>
              </a:spcAft>
              <a:buNone/>
            </a:pPr>
            <a:r>
              <a:rPr lang="en">
                <a:solidFill>
                  <a:schemeClr val="dk1"/>
                </a:solidFill>
              </a:rPr>
              <a:t>6)Income share held by third 20%</a:t>
            </a:r>
            <a:endParaRPr>
              <a:solidFill>
                <a:schemeClr val="dk1"/>
              </a:solidFill>
            </a:endParaRPr>
          </a:p>
          <a:p>
            <a:pPr marL="0" lvl="0" indent="0" algn="l" rtl="0">
              <a:spcBef>
                <a:spcPts val="0"/>
              </a:spcBef>
              <a:spcAft>
                <a:spcPts val="0"/>
              </a:spcAft>
              <a:buNone/>
            </a:pPr>
            <a:r>
              <a:rPr lang="en">
                <a:solidFill>
                  <a:schemeClr val="dk1"/>
                </a:solidFill>
              </a:rPr>
              <a:t>7)Poverty headcount ratio at $1.90 a day (2011 PPP) (% of population)</a:t>
            </a:r>
            <a:endParaRPr>
              <a:solidFill>
                <a:schemeClr val="dk1"/>
              </a:solidFill>
            </a:endParaRPr>
          </a:p>
          <a:p>
            <a:pPr marL="0" lvl="0" indent="0" algn="l" rtl="0">
              <a:spcBef>
                <a:spcPts val="0"/>
              </a:spcBef>
              <a:spcAft>
                <a:spcPts val="0"/>
              </a:spcAft>
              <a:buNone/>
            </a:pPr>
            <a:r>
              <a:rPr lang="en">
                <a:solidFill>
                  <a:schemeClr val="dk1"/>
                </a:solidFill>
              </a:rPr>
              <a:t>8)Poverty headcount ratio at $3.20 a day (2011 PPP) (% of population)</a:t>
            </a:r>
            <a:endParaRPr>
              <a:solidFill>
                <a:schemeClr val="dk1"/>
              </a:solidFill>
            </a:endParaRPr>
          </a:p>
          <a:p>
            <a:pPr marL="0" lvl="0" indent="0" algn="l" rtl="0">
              <a:spcBef>
                <a:spcPts val="0"/>
              </a:spcBef>
              <a:spcAft>
                <a:spcPts val="0"/>
              </a:spcAft>
              <a:buNone/>
            </a:pPr>
            <a:r>
              <a:rPr lang="en">
                <a:solidFill>
                  <a:schemeClr val="dk1"/>
                </a:solidFill>
              </a:rPr>
              <a:t>9)Poverty headcount ratio at national poverty lines (% of population)   </a:t>
            </a:r>
            <a:endParaRPr>
              <a:solidFill>
                <a:schemeClr val="dk1"/>
              </a:solidFill>
            </a:endParaRPr>
          </a:p>
          <a:p>
            <a:pPr marL="0" lvl="0" indent="0" algn="l" rtl="0">
              <a:spcBef>
                <a:spcPts val="0"/>
              </a:spcBef>
              <a:spcAft>
                <a:spcPts val="0"/>
              </a:spcAft>
              <a:buNone/>
            </a:pPr>
            <a:r>
              <a:rPr lang="en">
                <a:solidFill>
                  <a:schemeClr val="dk1"/>
                </a:solidFill>
              </a:rPr>
              <a:t>10)Prevalence of underweight, weight for age (% of children under 5)</a:t>
            </a:r>
            <a:endParaRPr>
              <a:solidFill>
                <a:schemeClr val="dk1"/>
              </a:solidFill>
            </a:endParaRPr>
          </a:p>
          <a:p>
            <a:pPr marL="0" lvl="0" indent="0" algn="l" rtl="0">
              <a:spcBef>
                <a:spcPts val="0"/>
              </a:spcBef>
              <a:spcAft>
                <a:spcPts val="0"/>
              </a:spcAft>
              <a:buNone/>
            </a:pPr>
            <a:r>
              <a:rPr lang="en">
                <a:solidFill>
                  <a:schemeClr val="dk1"/>
                </a:solidFill>
              </a:rPr>
              <a:t>Reason:</a:t>
            </a:r>
            <a:endParaRPr>
              <a:solidFill>
                <a:schemeClr val="dk1"/>
              </a:solidFill>
            </a:endParaRPr>
          </a:p>
          <a:p>
            <a:pPr marL="0" lvl="0" indent="0" algn="l" rtl="0">
              <a:spcBef>
                <a:spcPts val="0"/>
              </a:spcBef>
              <a:spcAft>
                <a:spcPts val="0"/>
              </a:spcAft>
              <a:buNone/>
            </a:pPr>
            <a:r>
              <a:rPr lang="en">
                <a:solidFill>
                  <a:schemeClr val="dk1"/>
                </a:solidFill>
              </a:rPr>
              <a:t>World bank usually measures economic inequality by the data they get from household surveys and this particular region does not conduct surveys regularly so there are missing data in many of the countries from this region. When there is no proper data on economic inequality it is not possible to have an updated GINI index for this region.</a:t>
            </a:r>
            <a:endParaRPr>
              <a:solidFill>
                <a:schemeClr val="dk1"/>
              </a:solidFill>
            </a:endParaRPr>
          </a:p>
          <a:p>
            <a:pPr marL="0" lvl="0" indent="0" algn="l" rtl="0">
              <a:spcBef>
                <a:spcPts val="0"/>
              </a:spcBef>
              <a:spcAft>
                <a:spcPts val="0"/>
              </a:spcAft>
              <a:buNone/>
            </a:pPr>
            <a:r>
              <a:rPr lang="en">
                <a:solidFill>
                  <a:schemeClr val="dk1"/>
                </a:solidFill>
              </a:rPr>
              <a:t>Furthermore most of the countries in this region are highly dependant on other countries for imports and financial aids so if there is a fluctuation in the value of currency in these countries then there will be a huge impact on imports in these countries and the economy of most of these countries are highly dependent on one particular sector so this makes it complex to regularly get  the data and calculate its impact on economic inequality.</a:t>
            </a:r>
            <a:endParaRPr>
              <a:solidFill>
                <a:schemeClr val="dk1"/>
              </a:solidFill>
            </a:endParaRPr>
          </a:p>
          <a:p>
            <a:pPr marL="0" lvl="0" indent="0" algn="l" rtl="0">
              <a:spcBef>
                <a:spcPts val="0"/>
              </a:spcBef>
              <a:spcAft>
                <a:spcPts val="0"/>
              </a:spcAft>
              <a:buNone/>
            </a:pPr>
            <a:r>
              <a:rPr lang="en">
                <a:solidFill>
                  <a:schemeClr val="dk1"/>
                </a:solidFill>
              </a:rPr>
              <a:t>Since it is difficult to estimate economic inequality and it is also a main factor in measuring Income share and poverty, so hence some of the countries in this region do not report data on these metrics (The University of the South Pacific, 2017).</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4" name="Google Shape;194;g6fc077451e_5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fc077451e_5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Outlier 1): Australia and New Zealand</a:t>
            </a:r>
            <a:endParaRPr/>
          </a:p>
          <a:p>
            <a:pPr marL="0" lvl="0" indent="0" algn="l" rtl="0">
              <a:spcBef>
                <a:spcPts val="0"/>
              </a:spcBef>
              <a:spcAft>
                <a:spcPts val="0"/>
              </a:spcAft>
              <a:buNone/>
            </a:pPr>
            <a:r>
              <a:rPr lang="en"/>
              <a:t>The GDP of these two countries are much higher compared to other countries of this region. So we feel it is not appropriate to include these two countries in the analysis to get accurate insights of this region</a:t>
            </a:r>
            <a:endParaRPr/>
          </a:p>
          <a:p>
            <a:pPr marL="0" lvl="0" indent="0" algn="l" rtl="0">
              <a:spcBef>
                <a:spcPts val="0"/>
              </a:spcBef>
              <a:spcAft>
                <a:spcPts val="0"/>
              </a:spcAft>
              <a:buNone/>
            </a:pPr>
            <a:endParaRPr/>
          </a:p>
          <a:p>
            <a:pPr marL="0" lvl="0" indent="0" algn="l" rtl="0">
              <a:spcBef>
                <a:spcPts val="0"/>
              </a:spcBef>
              <a:spcAft>
                <a:spcPts val="0"/>
              </a:spcAft>
              <a:buNone/>
            </a:pPr>
            <a:r>
              <a:rPr lang="en"/>
              <a:t>Outlier 2) :American samoa and Nauru</a:t>
            </a:r>
            <a:endParaRPr/>
          </a:p>
          <a:p>
            <a:pPr marL="0" lvl="0" indent="0" algn="l" rtl="0">
              <a:spcBef>
                <a:spcPts val="0"/>
              </a:spcBef>
              <a:spcAft>
                <a:spcPts val="0"/>
              </a:spcAft>
              <a:buNone/>
            </a:pPr>
            <a:r>
              <a:rPr lang="en"/>
              <a:t>The population growth in these regions are negative, this is because more people are migrating out of the country compared to the birth rate.</a:t>
            </a:r>
            <a:endParaRPr/>
          </a:p>
        </p:txBody>
      </p:sp>
      <p:sp>
        <p:nvSpPr>
          <p:cNvPr id="207" name="Google Shape;207;g6fc077451e_5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fc077451e_0_1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9117"/>
              </a:lnSpc>
              <a:spcBef>
                <a:spcPts val="0"/>
              </a:spcBef>
              <a:spcAft>
                <a:spcPts val="0"/>
              </a:spcAft>
              <a:buClr>
                <a:schemeClr val="dk1"/>
              </a:buClr>
              <a:buSzPts val="1100"/>
              <a:buFont typeface="Arial"/>
              <a:buNone/>
            </a:pPr>
            <a:endParaRPr dirty="0">
              <a:solidFill>
                <a:srgbClr val="1F1F1F"/>
              </a:solidFill>
            </a:endParaRPr>
          </a:p>
          <a:p>
            <a:pPr marL="0" lvl="0" indent="0" algn="l" rtl="0">
              <a:spcBef>
                <a:spcPts val="0"/>
              </a:spcBef>
              <a:spcAft>
                <a:spcPts val="0"/>
              </a:spcAft>
              <a:buNone/>
            </a:pPr>
            <a:endParaRPr dirty="0"/>
          </a:p>
        </p:txBody>
      </p:sp>
      <p:sp>
        <p:nvSpPr>
          <p:cNvPr id="224" name="Google Shape;224;g6fc077451e_0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7"/>
        <p:cNvGrpSpPr/>
        <p:nvPr/>
      </p:nvGrpSpPr>
      <p:grpSpPr>
        <a:xfrm>
          <a:off x="0" y="0"/>
          <a:ext cx="0" cy="0"/>
          <a:chOff x="0" y="0"/>
          <a:chExt cx="0" cy="0"/>
        </a:xfrm>
      </p:grpSpPr>
      <p:sp>
        <p:nvSpPr>
          <p:cNvPr id="58" name="Google Shape;58;p14"/>
          <p:cNvSpPr/>
          <p:nvPr/>
        </p:nvSpPr>
        <p:spPr>
          <a:xfrm>
            <a:off x="0" y="0"/>
            <a:ext cx="9144000" cy="3429000"/>
          </a:xfrm>
          <a:prstGeom prst="rect">
            <a:avLst/>
          </a:prstGeom>
          <a:solidFill>
            <a:srgbClr val="1482AB"/>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 name="Google Shape;59;p14"/>
          <p:cNvSpPr/>
          <p:nvPr/>
        </p:nvSpPr>
        <p:spPr>
          <a:xfrm>
            <a:off x="-1" y="0"/>
            <a:ext cx="9144000" cy="3429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ctrTitle"/>
          </p:nvPr>
        </p:nvSpPr>
        <p:spPr>
          <a:xfrm>
            <a:off x="342900" y="3720103"/>
            <a:ext cx="5829300" cy="1097400"/>
          </a:xfrm>
          <a:prstGeom prst="rect">
            <a:avLst/>
          </a:prstGeom>
          <a:noFill/>
          <a:ln>
            <a:noFill/>
          </a:ln>
        </p:spPr>
        <p:txBody>
          <a:bodyPr spcFirstLastPara="1" wrap="square" lIns="68575" tIns="34275" rIns="68575" bIns="34275" anchor="ctr" anchorCtr="0">
            <a:noAutofit/>
          </a:bodyPr>
          <a:lstStyle>
            <a:lvl1pPr lvl="0" algn="r" rtl="0">
              <a:lnSpc>
                <a:spcPct val="80000"/>
              </a:lnSpc>
              <a:spcBef>
                <a:spcPts val="0"/>
              </a:spcBef>
              <a:spcAft>
                <a:spcPts val="0"/>
              </a:spcAft>
              <a:buClr>
                <a:srgbClr val="0C0C0C"/>
              </a:buClr>
              <a:buSzPts val="3800"/>
              <a:buFont typeface="Twentieth Century"/>
              <a:buNone/>
              <a:defRPr sz="3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1" name="Google Shape;61;p14"/>
          <p:cNvSpPr txBox="1">
            <a:spLocks noGrp="1"/>
          </p:cNvSpPr>
          <p:nvPr>
            <p:ph type="subTitle" idx="1"/>
          </p:nvPr>
        </p:nvSpPr>
        <p:spPr>
          <a:xfrm>
            <a:off x="6457950" y="3720103"/>
            <a:ext cx="2400300" cy="10974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400"/>
              <a:buNone/>
              <a:defRPr sz="1400">
                <a:solidFill>
                  <a:srgbClr val="0C0C0C"/>
                </a:solidFill>
              </a:defRPr>
            </a:lvl1pPr>
            <a:lvl2pPr lvl="1" algn="ctr" rtl="0">
              <a:lnSpc>
                <a:spcPct val="90000"/>
              </a:lnSpc>
              <a:spcBef>
                <a:spcPts val="200"/>
              </a:spcBef>
              <a:spcAft>
                <a:spcPts val="0"/>
              </a:spcAft>
              <a:buSzPts val="1400"/>
              <a:buNone/>
              <a:defRPr sz="1400"/>
            </a:lvl2pPr>
            <a:lvl3pPr lvl="2" algn="ctr" rtl="0">
              <a:lnSpc>
                <a:spcPct val="90000"/>
              </a:lnSpc>
              <a:spcBef>
                <a:spcPts val="300"/>
              </a:spcBef>
              <a:spcAft>
                <a:spcPts val="0"/>
              </a:spcAft>
              <a:buSzPts val="1400"/>
              <a:buNone/>
              <a:defRPr sz="1400"/>
            </a:lvl3pPr>
            <a:lvl4pPr lvl="3" algn="ctr" rtl="0">
              <a:lnSpc>
                <a:spcPct val="90000"/>
              </a:lnSpc>
              <a:spcBef>
                <a:spcPts val="300"/>
              </a:spcBef>
              <a:spcAft>
                <a:spcPts val="0"/>
              </a:spcAft>
              <a:buSzPts val="1400"/>
              <a:buNone/>
              <a:defRPr sz="1400"/>
            </a:lvl4pPr>
            <a:lvl5pPr lvl="4" algn="ctr" rtl="0">
              <a:lnSpc>
                <a:spcPct val="90000"/>
              </a:lnSpc>
              <a:spcBef>
                <a:spcPts val="300"/>
              </a:spcBef>
              <a:spcAft>
                <a:spcPts val="0"/>
              </a:spcAft>
              <a:buSzPts val="1400"/>
              <a:buNone/>
              <a:defRPr sz="1400"/>
            </a:lvl5pPr>
            <a:lvl6pPr lvl="5" algn="ctr" rtl="0">
              <a:lnSpc>
                <a:spcPct val="90000"/>
              </a:lnSpc>
              <a:spcBef>
                <a:spcPts val="300"/>
              </a:spcBef>
              <a:spcAft>
                <a:spcPts val="0"/>
              </a:spcAft>
              <a:buSzPts val="1400"/>
              <a:buNone/>
              <a:defRPr sz="1400"/>
            </a:lvl6pPr>
            <a:lvl7pPr lvl="6" algn="ctr" rtl="0">
              <a:lnSpc>
                <a:spcPct val="90000"/>
              </a:lnSpc>
              <a:spcBef>
                <a:spcPts val="300"/>
              </a:spcBef>
              <a:spcAft>
                <a:spcPts val="0"/>
              </a:spcAft>
              <a:buSzPts val="1400"/>
              <a:buNone/>
              <a:defRPr sz="1400"/>
            </a:lvl7pPr>
            <a:lvl8pPr lvl="7" algn="ctr" rtl="0">
              <a:lnSpc>
                <a:spcPct val="90000"/>
              </a:lnSpc>
              <a:spcBef>
                <a:spcPts val="300"/>
              </a:spcBef>
              <a:spcAft>
                <a:spcPts val="0"/>
              </a:spcAft>
              <a:buSzPts val="1400"/>
              <a:buNone/>
              <a:defRPr sz="1400"/>
            </a:lvl8pPr>
            <a:lvl9pPr lvl="8" algn="ctr" rtl="0">
              <a:lnSpc>
                <a:spcPct val="90000"/>
              </a:lnSpc>
              <a:spcBef>
                <a:spcPts val="300"/>
              </a:spcBef>
              <a:spcAft>
                <a:spcPts val="300"/>
              </a:spcAft>
              <a:buSzPts val="1400"/>
              <a:buNone/>
              <a:defRPr sz="1400"/>
            </a:lvl9pPr>
          </a:lstStyle>
          <a:p>
            <a:endParaRPr/>
          </a:p>
        </p:txBody>
      </p:sp>
      <p:sp>
        <p:nvSpPr>
          <p:cNvPr id="62" name="Google Shape;62;p14"/>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3" name="Google Shape;63;p14"/>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4"/>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cxnSp>
        <p:nvCxnSpPr>
          <p:cNvPr id="65" name="Google Shape;65;p14"/>
          <p:cNvCxnSpPr/>
          <p:nvPr/>
        </p:nvCxnSpPr>
        <p:spPr>
          <a:xfrm rot="10800000">
            <a:off x="6290132" y="3948079"/>
            <a:ext cx="0" cy="6858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8" name="Google Shape;68;p15"/>
          <p:cNvSpPr txBox="1">
            <a:spLocks noGrp="1"/>
          </p:cNvSpPr>
          <p:nvPr>
            <p:ph type="body" idx="1"/>
          </p:nvPr>
        </p:nvSpPr>
        <p:spPr>
          <a:xfrm>
            <a:off x="768096" y="1714500"/>
            <a:ext cx="7290000" cy="30174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9" name="Google Shape;69;p15"/>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5"/>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5"/>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72"/>
        <p:cNvGrpSpPr/>
        <p:nvPr/>
      </p:nvGrpSpPr>
      <p:grpSpPr>
        <a:xfrm>
          <a:off x="0" y="0"/>
          <a:ext cx="0" cy="0"/>
          <a:chOff x="0" y="0"/>
          <a:chExt cx="0" cy="0"/>
        </a:xfrm>
      </p:grpSpPr>
      <p:sp>
        <p:nvSpPr>
          <p:cNvPr id="73" name="Google Shape;73;p16"/>
          <p:cNvSpPr/>
          <p:nvPr/>
        </p:nvSpPr>
        <p:spPr>
          <a:xfrm>
            <a:off x="0" y="0"/>
            <a:ext cx="9144000" cy="3429000"/>
          </a:xfrm>
          <a:prstGeom prst="rect">
            <a:avLst/>
          </a:prstGeom>
          <a:solidFill>
            <a:srgbClr val="1D9AA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 name="Google Shape;74;p16"/>
          <p:cNvSpPr/>
          <p:nvPr/>
        </p:nvSpPr>
        <p:spPr>
          <a:xfrm>
            <a:off x="-1" y="0"/>
            <a:ext cx="9144000" cy="3429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 name="Google Shape;75;p16"/>
          <p:cNvSpPr txBox="1">
            <a:spLocks noGrp="1"/>
          </p:cNvSpPr>
          <p:nvPr>
            <p:ph type="title"/>
          </p:nvPr>
        </p:nvSpPr>
        <p:spPr>
          <a:xfrm>
            <a:off x="342900" y="3720103"/>
            <a:ext cx="5829300" cy="1097400"/>
          </a:xfrm>
          <a:prstGeom prst="rect">
            <a:avLst/>
          </a:prstGeom>
          <a:noFill/>
          <a:ln>
            <a:noFill/>
          </a:ln>
        </p:spPr>
        <p:txBody>
          <a:bodyPr spcFirstLastPara="1" wrap="square" lIns="68575" tIns="34275" rIns="68575" bIns="34275" anchor="ctr" anchorCtr="0">
            <a:noAutofit/>
          </a:bodyPr>
          <a:lstStyle>
            <a:lvl1pPr lvl="0" algn="r" rtl="0">
              <a:lnSpc>
                <a:spcPct val="80000"/>
              </a:lnSpc>
              <a:spcBef>
                <a:spcPts val="0"/>
              </a:spcBef>
              <a:spcAft>
                <a:spcPts val="0"/>
              </a:spcAft>
              <a:buClr>
                <a:srgbClr val="0C0C0C"/>
              </a:buClr>
              <a:buSzPts val="3800"/>
              <a:buFont typeface="Twentieth Century"/>
              <a:buNone/>
              <a:defRPr sz="3800" b="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6"/>
          <p:cNvSpPr txBox="1">
            <a:spLocks noGrp="1"/>
          </p:cNvSpPr>
          <p:nvPr>
            <p:ph type="body" idx="1"/>
          </p:nvPr>
        </p:nvSpPr>
        <p:spPr>
          <a:xfrm>
            <a:off x="6457950" y="3720103"/>
            <a:ext cx="2400300" cy="1097400"/>
          </a:xfrm>
          <a:prstGeom prst="rect">
            <a:avLst/>
          </a:prstGeom>
          <a:noFill/>
          <a:ln>
            <a:noFill/>
          </a:ln>
        </p:spPr>
        <p:txBody>
          <a:bodyPr spcFirstLastPara="1" wrap="square" lIns="68575" tIns="34275" rIns="68575" bIns="34275" anchor="ctr" anchorCtr="0">
            <a:noAutofit/>
          </a:bodyPr>
          <a:lstStyle>
            <a:lvl1pPr marL="457200" lvl="0" indent="-228600" algn="l" rtl="0">
              <a:lnSpc>
                <a:spcPct val="100000"/>
              </a:lnSpc>
              <a:spcBef>
                <a:spcPts val="0"/>
              </a:spcBef>
              <a:spcAft>
                <a:spcPts val="0"/>
              </a:spcAft>
              <a:buSzPts val="1400"/>
              <a:buNone/>
              <a:defRPr sz="1400">
                <a:solidFill>
                  <a:srgbClr val="0C0C0C"/>
                </a:solidFill>
              </a:defRPr>
            </a:lvl1pPr>
            <a:lvl2pPr marL="914400" lvl="1" indent="-228600" algn="l" rtl="0">
              <a:lnSpc>
                <a:spcPct val="90000"/>
              </a:lnSpc>
              <a:spcBef>
                <a:spcPts val="200"/>
              </a:spcBef>
              <a:spcAft>
                <a:spcPts val="0"/>
              </a:spcAft>
              <a:buSzPts val="1400"/>
              <a:buNone/>
              <a:defRPr sz="1400">
                <a:solidFill>
                  <a:srgbClr val="888888"/>
                </a:solidFill>
              </a:defRPr>
            </a:lvl2pPr>
            <a:lvl3pPr marL="1371600" lvl="2" indent="-228600" algn="l" rtl="0">
              <a:lnSpc>
                <a:spcPct val="90000"/>
              </a:lnSpc>
              <a:spcBef>
                <a:spcPts val="300"/>
              </a:spcBef>
              <a:spcAft>
                <a:spcPts val="0"/>
              </a:spcAft>
              <a:buSzPts val="1200"/>
              <a:buNone/>
              <a:defRPr sz="1200">
                <a:solidFill>
                  <a:srgbClr val="888888"/>
                </a:solidFill>
              </a:defRPr>
            </a:lvl3pPr>
            <a:lvl4pPr marL="1828800" lvl="3" indent="-228600" algn="l" rtl="0">
              <a:lnSpc>
                <a:spcPct val="90000"/>
              </a:lnSpc>
              <a:spcBef>
                <a:spcPts val="300"/>
              </a:spcBef>
              <a:spcAft>
                <a:spcPts val="0"/>
              </a:spcAft>
              <a:buSzPts val="1100"/>
              <a:buNone/>
              <a:defRPr sz="1100">
                <a:solidFill>
                  <a:srgbClr val="888888"/>
                </a:solidFill>
              </a:defRPr>
            </a:lvl4pPr>
            <a:lvl5pPr marL="2286000" lvl="4" indent="-228600" algn="l" rtl="0">
              <a:lnSpc>
                <a:spcPct val="90000"/>
              </a:lnSpc>
              <a:spcBef>
                <a:spcPts val="300"/>
              </a:spcBef>
              <a:spcAft>
                <a:spcPts val="0"/>
              </a:spcAft>
              <a:buSzPts val="1100"/>
              <a:buNone/>
              <a:defRPr sz="1100">
                <a:solidFill>
                  <a:srgbClr val="888888"/>
                </a:solidFill>
              </a:defRPr>
            </a:lvl5pPr>
            <a:lvl6pPr marL="2743200" lvl="5" indent="-228600" algn="l" rtl="0">
              <a:lnSpc>
                <a:spcPct val="90000"/>
              </a:lnSpc>
              <a:spcBef>
                <a:spcPts val="300"/>
              </a:spcBef>
              <a:spcAft>
                <a:spcPts val="0"/>
              </a:spcAft>
              <a:buSzPts val="1100"/>
              <a:buNone/>
              <a:defRPr sz="1100">
                <a:solidFill>
                  <a:srgbClr val="888888"/>
                </a:solidFill>
              </a:defRPr>
            </a:lvl6pPr>
            <a:lvl7pPr marL="3200400" lvl="6" indent="-228600" algn="l" rtl="0">
              <a:lnSpc>
                <a:spcPct val="90000"/>
              </a:lnSpc>
              <a:spcBef>
                <a:spcPts val="300"/>
              </a:spcBef>
              <a:spcAft>
                <a:spcPts val="0"/>
              </a:spcAft>
              <a:buSzPts val="1100"/>
              <a:buNone/>
              <a:defRPr sz="1100">
                <a:solidFill>
                  <a:srgbClr val="888888"/>
                </a:solidFill>
              </a:defRPr>
            </a:lvl7pPr>
            <a:lvl8pPr marL="3657600" lvl="7" indent="-228600" algn="l" rtl="0">
              <a:lnSpc>
                <a:spcPct val="90000"/>
              </a:lnSpc>
              <a:spcBef>
                <a:spcPts val="300"/>
              </a:spcBef>
              <a:spcAft>
                <a:spcPts val="0"/>
              </a:spcAft>
              <a:buSzPts val="1100"/>
              <a:buNone/>
              <a:defRPr sz="1100">
                <a:solidFill>
                  <a:srgbClr val="888888"/>
                </a:solidFill>
              </a:defRPr>
            </a:lvl8pPr>
            <a:lvl9pPr marL="4114800" lvl="8" indent="-228600" algn="l" rtl="0">
              <a:lnSpc>
                <a:spcPct val="90000"/>
              </a:lnSpc>
              <a:spcBef>
                <a:spcPts val="300"/>
              </a:spcBef>
              <a:spcAft>
                <a:spcPts val="300"/>
              </a:spcAft>
              <a:buSzPts val="1100"/>
              <a:buNone/>
              <a:defRPr sz="1100">
                <a:solidFill>
                  <a:srgbClr val="888888"/>
                </a:solidFill>
              </a:defRPr>
            </a:lvl9pPr>
          </a:lstStyle>
          <a:p>
            <a:endParaRPr/>
          </a:p>
        </p:txBody>
      </p:sp>
      <p:sp>
        <p:nvSpPr>
          <p:cNvPr id="77" name="Google Shape;77;p16"/>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6"/>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cxnSp>
        <p:nvCxnSpPr>
          <p:cNvPr id="80" name="Google Shape;80;p16"/>
          <p:cNvCxnSpPr/>
          <p:nvPr/>
        </p:nvCxnSpPr>
        <p:spPr>
          <a:xfrm rot="10800000">
            <a:off x="6290132" y="3948079"/>
            <a:ext cx="0" cy="6858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7"/>
          <p:cNvSpPr txBox="1">
            <a:spLocks noGrp="1"/>
          </p:cNvSpPr>
          <p:nvPr>
            <p:ph type="body" idx="1"/>
          </p:nvPr>
        </p:nvSpPr>
        <p:spPr>
          <a:xfrm>
            <a:off x="768095" y="1714500"/>
            <a:ext cx="3566100" cy="30174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84" name="Google Shape;84;p17"/>
          <p:cNvSpPr txBox="1">
            <a:spLocks noGrp="1"/>
          </p:cNvSpPr>
          <p:nvPr>
            <p:ph type="body" idx="2"/>
          </p:nvPr>
        </p:nvSpPr>
        <p:spPr>
          <a:xfrm>
            <a:off x="4491990" y="1714500"/>
            <a:ext cx="3566100" cy="30174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85" name="Google Shape;85;p17"/>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7"/>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7" name="Google Shape;87;p17"/>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0" name="Google Shape;90;p18"/>
          <p:cNvSpPr txBox="1">
            <a:spLocks noGrp="1"/>
          </p:cNvSpPr>
          <p:nvPr>
            <p:ph type="body" idx="1"/>
          </p:nvPr>
        </p:nvSpPr>
        <p:spPr>
          <a:xfrm>
            <a:off x="768096" y="1634727"/>
            <a:ext cx="3566100" cy="617100"/>
          </a:xfrm>
          <a:prstGeom prst="rect">
            <a:avLst/>
          </a:prstGeom>
          <a:noFill/>
          <a:ln>
            <a:noFill/>
          </a:ln>
        </p:spPr>
        <p:txBody>
          <a:bodyPr spcFirstLastPara="1" wrap="square" lIns="102875" tIns="34275" rIns="102875" bIns="34275" anchor="ctr" anchorCtr="0">
            <a:noAutofit/>
          </a:bodyPr>
          <a:lstStyle>
            <a:lvl1pPr marL="457200" lvl="0" indent="-228600" algn="l" rtl="0">
              <a:lnSpc>
                <a:spcPct val="90000"/>
              </a:lnSpc>
              <a:spcBef>
                <a:spcPts val="0"/>
              </a:spcBef>
              <a:spcAft>
                <a:spcPts val="0"/>
              </a:spcAft>
              <a:buSzPts val="1700"/>
              <a:buNone/>
              <a:defRPr sz="1700" b="0" cap="none">
                <a:solidFill>
                  <a:schemeClr val="accent1"/>
                </a:solidFill>
                <a:latin typeface="Twentieth Century"/>
                <a:ea typeface="Twentieth Century"/>
                <a:cs typeface="Twentieth Century"/>
                <a:sym typeface="Twentieth Century"/>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91" name="Google Shape;91;p18"/>
          <p:cNvSpPr txBox="1">
            <a:spLocks noGrp="1"/>
          </p:cNvSpPr>
          <p:nvPr>
            <p:ph type="body" idx="2"/>
          </p:nvPr>
        </p:nvSpPr>
        <p:spPr>
          <a:xfrm>
            <a:off x="768096" y="2225841"/>
            <a:ext cx="3566100" cy="25062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2" name="Google Shape;92;p18"/>
          <p:cNvSpPr txBox="1">
            <a:spLocks noGrp="1"/>
          </p:cNvSpPr>
          <p:nvPr>
            <p:ph type="body" idx="3"/>
          </p:nvPr>
        </p:nvSpPr>
        <p:spPr>
          <a:xfrm>
            <a:off x="4493166" y="1634727"/>
            <a:ext cx="3566100" cy="617100"/>
          </a:xfrm>
          <a:prstGeom prst="rect">
            <a:avLst/>
          </a:prstGeom>
          <a:noFill/>
          <a:ln>
            <a:noFill/>
          </a:ln>
        </p:spPr>
        <p:txBody>
          <a:bodyPr spcFirstLastPara="1" wrap="square" lIns="102875" tIns="34275" rIns="102875" bIns="34275" anchor="ctr" anchorCtr="0">
            <a:noAutofit/>
          </a:bodyPr>
          <a:lstStyle>
            <a:lvl1pPr marL="457200" lvl="0" indent="-228600" algn="l" rtl="0">
              <a:lnSpc>
                <a:spcPct val="90000"/>
              </a:lnSpc>
              <a:spcBef>
                <a:spcPts val="0"/>
              </a:spcBef>
              <a:spcAft>
                <a:spcPts val="0"/>
              </a:spcAft>
              <a:buSzPts val="1700"/>
              <a:buNone/>
              <a:defRPr sz="1700" b="0" cap="none">
                <a:solidFill>
                  <a:schemeClr val="accent1"/>
                </a:solidFill>
                <a:latin typeface="Twentieth Century"/>
                <a:ea typeface="Twentieth Century"/>
                <a:cs typeface="Twentieth Century"/>
                <a:sym typeface="Twentieth Century"/>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93" name="Google Shape;93;p18"/>
          <p:cNvSpPr txBox="1">
            <a:spLocks noGrp="1"/>
          </p:cNvSpPr>
          <p:nvPr>
            <p:ph type="body" idx="4"/>
          </p:nvPr>
        </p:nvSpPr>
        <p:spPr>
          <a:xfrm>
            <a:off x="4493166" y="2225841"/>
            <a:ext cx="3566100" cy="25062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4" name="Google Shape;94;p18"/>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8"/>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18"/>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9" name="Google Shape;99;p19"/>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19"/>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19"/>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2"/>
        <p:cNvGrpSpPr/>
        <p:nvPr/>
      </p:nvGrpSpPr>
      <p:grpSpPr>
        <a:xfrm>
          <a:off x="0" y="0"/>
          <a:ext cx="0" cy="0"/>
          <a:chOff x="0" y="0"/>
          <a:chExt cx="0" cy="0"/>
        </a:xfrm>
      </p:grpSpPr>
      <p:sp>
        <p:nvSpPr>
          <p:cNvPr id="103" name="Google Shape;103;p20"/>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0"/>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0"/>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768096" y="353632"/>
            <a:ext cx="3291900" cy="13029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3000"/>
              <a:buFont typeface="Twentieth Century"/>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1"/>
          <p:cNvSpPr txBox="1">
            <a:spLocks noGrp="1"/>
          </p:cNvSpPr>
          <p:nvPr>
            <p:ph type="body" idx="1"/>
          </p:nvPr>
        </p:nvSpPr>
        <p:spPr>
          <a:xfrm>
            <a:off x="4286250" y="617220"/>
            <a:ext cx="4258800" cy="3888300"/>
          </a:xfrm>
          <a:prstGeom prst="rect">
            <a:avLst/>
          </a:prstGeom>
          <a:noFill/>
          <a:ln>
            <a:noFill/>
          </a:ln>
        </p:spPr>
        <p:txBody>
          <a:bodyPr spcFirstLastPara="1" wrap="square" lIns="34275" tIns="34275" rIns="34275" bIns="34275" anchor="t" anchorCtr="0">
            <a:noAutofit/>
          </a:bodyPr>
          <a:lstStyle>
            <a:lvl1pPr marL="457200" lvl="0" indent="-342900" algn="l" rtl="0">
              <a:lnSpc>
                <a:spcPct val="90000"/>
              </a:lnSpc>
              <a:spcBef>
                <a:spcPts val="900"/>
              </a:spcBef>
              <a:spcAft>
                <a:spcPts val="0"/>
              </a:spcAft>
              <a:buSzPts val="1800"/>
              <a:buChar char=" "/>
              <a:defRPr sz="1800"/>
            </a:lvl1pPr>
            <a:lvl2pPr marL="914400" lvl="1" indent="-323850" algn="l" rtl="0">
              <a:lnSpc>
                <a:spcPct val="90000"/>
              </a:lnSpc>
              <a:spcBef>
                <a:spcPts val="200"/>
              </a:spcBef>
              <a:spcAft>
                <a:spcPts val="0"/>
              </a:spcAft>
              <a:buSzPts val="1500"/>
              <a:buChar char="🢝"/>
              <a:defRPr sz="1500"/>
            </a:lvl2pPr>
            <a:lvl3pPr marL="1371600" lvl="2" indent="-304800" algn="l" rtl="0">
              <a:lnSpc>
                <a:spcPct val="90000"/>
              </a:lnSpc>
              <a:spcBef>
                <a:spcPts val="300"/>
              </a:spcBef>
              <a:spcAft>
                <a:spcPts val="0"/>
              </a:spcAft>
              <a:buSzPts val="1200"/>
              <a:buChar char="🢝"/>
              <a:defRPr sz="1200"/>
            </a:lvl3pPr>
            <a:lvl4pPr marL="1828800" lvl="3" indent="-304800" algn="l" rtl="0">
              <a:lnSpc>
                <a:spcPct val="90000"/>
              </a:lnSpc>
              <a:spcBef>
                <a:spcPts val="300"/>
              </a:spcBef>
              <a:spcAft>
                <a:spcPts val="0"/>
              </a:spcAft>
              <a:buSzPts val="1200"/>
              <a:buChar char="🢝"/>
              <a:defRPr sz="1200"/>
            </a:lvl4pPr>
            <a:lvl5pPr marL="2286000" lvl="4" indent="-304800" algn="l" rtl="0">
              <a:lnSpc>
                <a:spcPct val="90000"/>
              </a:lnSpc>
              <a:spcBef>
                <a:spcPts val="300"/>
              </a:spcBef>
              <a:spcAft>
                <a:spcPts val="0"/>
              </a:spcAft>
              <a:buSzPts val="1200"/>
              <a:buChar char="🢝"/>
              <a:defRPr sz="1200"/>
            </a:lvl5pPr>
            <a:lvl6pPr marL="2743200" lvl="5" indent="-304800" algn="l" rtl="0">
              <a:lnSpc>
                <a:spcPct val="90000"/>
              </a:lnSpc>
              <a:spcBef>
                <a:spcPts val="300"/>
              </a:spcBef>
              <a:spcAft>
                <a:spcPts val="0"/>
              </a:spcAft>
              <a:buSzPts val="1200"/>
              <a:buChar char="🢝"/>
              <a:defRPr sz="1200"/>
            </a:lvl6pPr>
            <a:lvl7pPr marL="3200400" lvl="6" indent="-304800" algn="l" rtl="0">
              <a:lnSpc>
                <a:spcPct val="90000"/>
              </a:lnSpc>
              <a:spcBef>
                <a:spcPts val="300"/>
              </a:spcBef>
              <a:spcAft>
                <a:spcPts val="0"/>
              </a:spcAft>
              <a:buSzPts val="1200"/>
              <a:buChar char="🢝"/>
              <a:defRPr sz="1200"/>
            </a:lvl7pPr>
            <a:lvl8pPr marL="3657600" lvl="7" indent="-304800" algn="l" rtl="0">
              <a:lnSpc>
                <a:spcPct val="90000"/>
              </a:lnSpc>
              <a:spcBef>
                <a:spcPts val="300"/>
              </a:spcBef>
              <a:spcAft>
                <a:spcPts val="0"/>
              </a:spcAft>
              <a:buSzPts val="1200"/>
              <a:buChar char="🢝"/>
              <a:defRPr sz="1200"/>
            </a:lvl8pPr>
            <a:lvl9pPr marL="4114800" lvl="8" indent="-304800" algn="l" rtl="0">
              <a:lnSpc>
                <a:spcPct val="90000"/>
              </a:lnSpc>
              <a:spcBef>
                <a:spcPts val="300"/>
              </a:spcBef>
              <a:spcAft>
                <a:spcPts val="300"/>
              </a:spcAft>
              <a:buSzPts val="1200"/>
              <a:buChar char="🢝"/>
              <a:defRPr sz="1200"/>
            </a:lvl9pPr>
          </a:lstStyle>
          <a:p>
            <a:endParaRPr/>
          </a:p>
        </p:txBody>
      </p:sp>
      <p:sp>
        <p:nvSpPr>
          <p:cNvPr id="109" name="Google Shape;109;p21"/>
          <p:cNvSpPr txBox="1">
            <a:spLocks noGrp="1"/>
          </p:cNvSpPr>
          <p:nvPr>
            <p:ph type="body" idx="2"/>
          </p:nvPr>
        </p:nvSpPr>
        <p:spPr>
          <a:xfrm>
            <a:off x="768096" y="1693130"/>
            <a:ext cx="3291900" cy="2821800"/>
          </a:xfrm>
          <a:prstGeom prst="rect">
            <a:avLst/>
          </a:prstGeom>
          <a:noFill/>
          <a:ln>
            <a:noFill/>
          </a:ln>
        </p:spPr>
        <p:txBody>
          <a:bodyPr spcFirstLastPara="1" wrap="square" lIns="68575" tIns="34275" rIns="68575" bIns="34275" anchor="t" anchorCtr="0">
            <a:noAutofit/>
          </a:bodyPr>
          <a:lstStyle>
            <a:lvl1pPr marL="457200" lvl="0" indent="-228600" algn="l" rtl="0">
              <a:lnSpc>
                <a:spcPct val="108000"/>
              </a:lnSpc>
              <a:spcBef>
                <a:spcPts val="500"/>
              </a:spcBef>
              <a:spcAft>
                <a:spcPts val="0"/>
              </a:spcAft>
              <a:buSzPts val="1200"/>
              <a:buNone/>
              <a:defRPr sz="1200"/>
            </a:lvl1pPr>
            <a:lvl2pPr marL="914400" lvl="1" indent="-228600" algn="l" rtl="0">
              <a:lnSpc>
                <a:spcPct val="90000"/>
              </a:lnSpc>
              <a:spcBef>
                <a:spcPts val="2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10" name="Google Shape;110;p21"/>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1"/>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1"/>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42900" y="3720103"/>
            <a:ext cx="5829300" cy="1097400"/>
          </a:xfrm>
          <a:prstGeom prst="rect">
            <a:avLst/>
          </a:prstGeom>
          <a:noFill/>
          <a:ln>
            <a:noFill/>
          </a:ln>
        </p:spPr>
        <p:txBody>
          <a:bodyPr spcFirstLastPara="1" wrap="square" lIns="68575" tIns="34275" rIns="68575" bIns="34275" anchor="ctr" anchorCtr="0">
            <a:noAutofit/>
          </a:bodyPr>
          <a:lstStyle>
            <a:lvl1pPr lvl="0" algn="r" rtl="0">
              <a:lnSpc>
                <a:spcPct val="80000"/>
              </a:lnSpc>
              <a:spcBef>
                <a:spcPts val="0"/>
              </a:spcBef>
              <a:spcAft>
                <a:spcPts val="0"/>
              </a:spcAft>
              <a:buClr>
                <a:srgbClr val="0C0C0C"/>
              </a:buClr>
              <a:buSzPts val="3800"/>
              <a:buFont typeface="Twentieth Century"/>
              <a:buNone/>
              <a:defRPr sz="3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2"/>
          <p:cNvSpPr>
            <a:spLocks noGrp="1"/>
          </p:cNvSpPr>
          <p:nvPr>
            <p:ph type="pic" idx="2"/>
          </p:nvPr>
        </p:nvSpPr>
        <p:spPr>
          <a:xfrm>
            <a:off x="0" y="-1"/>
            <a:ext cx="9141900" cy="3429000"/>
          </a:xfrm>
          <a:prstGeom prst="rect">
            <a:avLst/>
          </a:prstGeom>
          <a:solidFill>
            <a:srgbClr val="76CEEF"/>
          </a:solidFill>
          <a:ln>
            <a:noFill/>
          </a:ln>
        </p:spPr>
        <p:txBody>
          <a:bodyPr spcFirstLastPara="1" wrap="square" lIns="342900" tIns="274325" rIns="34275" bIns="34275" anchor="t" anchorCtr="0">
            <a:noAutofit/>
          </a:bodyPr>
          <a:lstStyle>
            <a:lvl1pPr marR="0" lvl="0" algn="l" rtl="0">
              <a:lnSpc>
                <a:spcPct val="90000"/>
              </a:lnSpc>
              <a:spcBef>
                <a:spcPts val="900"/>
              </a:spcBef>
              <a:spcAft>
                <a:spcPts val="0"/>
              </a:spcAft>
              <a:buClr>
                <a:schemeClr val="accent1"/>
              </a:buClr>
              <a:buSzPts val="2400"/>
              <a:buFont typeface="Twentieth Century"/>
              <a:buNone/>
              <a:defRPr sz="24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100"/>
              <a:buFont typeface="Noto Sans Symbols"/>
              <a:buNone/>
              <a:defRPr sz="21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300"/>
              </a:spcBef>
              <a:spcAft>
                <a:spcPts val="0"/>
              </a:spcAft>
              <a:buClr>
                <a:schemeClr val="accent1"/>
              </a:buClr>
              <a:buSzPts val="1800"/>
              <a:buFont typeface="Noto Sans Symbols"/>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300"/>
              </a:spcBef>
              <a:spcAft>
                <a:spcPts val="30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16" name="Google Shape;116;p22"/>
          <p:cNvSpPr txBox="1">
            <a:spLocks noGrp="1"/>
          </p:cNvSpPr>
          <p:nvPr>
            <p:ph type="body" idx="1"/>
          </p:nvPr>
        </p:nvSpPr>
        <p:spPr>
          <a:xfrm>
            <a:off x="6457950" y="3720103"/>
            <a:ext cx="2400300" cy="1097400"/>
          </a:xfrm>
          <a:prstGeom prst="rect">
            <a:avLst/>
          </a:prstGeom>
          <a:noFill/>
          <a:ln>
            <a:noFill/>
          </a:ln>
        </p:spPr>
        <p:txBody>
          <a:bodyPr spcFirstLastPara="1" wrap="square" lIns="68575" tIns="34275" rIns="68575" bIns="34275" anchor="ctr" anchorCtr="0">
            <a:noAutofit/>
          </a:bodyPr>
          <a:lstStyle>
            <a:lvl1pPr marL="457200" lvl="0" indent="-228600" algn="l" rtl="0">
              <a:lnSpc>
                <a:spcPct val="100000"/>
              </a:lnSpc>
              <a:spcBef>
                <a:spcPts val="0"/>
              </a:spcBef>
              <a:spcAft>
                <a:spcPts val="0"/>
              </a:spcAft>
              <a:buSzPts val="1400"/>
              <a:buNone/>
              <a:defRPr sz="1400">
                <a:solidFill>
                  <a:srgbClr val="0C0C0C"/>
                </a:solidFill>
              </a:defRPr>
            </a:lvl1pPr>
            <a:lvl2pPr marL="914400" lvl="1" indent="-228600" algn="l" rtl="0">
              <a:lnSpc>
                <a:spcPct val="90000"/>
              </a:lnSpc>
              <a:spcBef>
                <a:spcPts val="200"/>
              </a:spcBef>
              <a:spcAft>
                <a:spcPts val="0"/>
              </a:spcAft>
              <a:buSzPts val="1100"/>
              <a:buNone/>
              <a:defRPr sz="1100"/>
            </a:lvl2pPr>
            <a:lvl3pPr marL="1371600" lvl="2" indent="-228600" algn="l" rtl="0">
              <a:lnSpc>
                <a:spcPct val="90000"/>
              </a:lnSpc>
              <a:spcBef>
                <a:spcPts val="300"/>
              </a:spcBef>
              <a:spcAft>
                <a:spcPts val="0"/>
              </a:spcAft>
              <a:buSzPts val="900"/>
              <a:buNone/>
              <a:defRPr sz="900"/>
            </a:lvl3pPr>
            <a:lvl4pPr marL="1828800" lvl="3" indent="-228600" algn="l" rtl="0">
              <a:lnSpc>
                <a:spcPct val="90000"/>
              </a:lnSpc>
              <a:spcBef>
                <a:spcPts val="300"/>
              </a:spcBef>
              <a:spcAft>
                <a:spcPts val="0"/>
              </a:spcAft>
              <a:buSzPts val="800"/>
              <a:buNone/>
              <a:defRPr sz="800"/>
            </a:lvl4pPr>
            <a:lvl5pPr marL="2286000" lvl="4" indent="-228600" algn="l" rtl="0">
              <a:lnSpc>
                <a:spcPct val="90000"/>
              </a:lnSpc>
              <a:spcBef>
                <a:spcPts val="300"/>
              </a:spcBef>
              <a:spcAft>
                <a:spcPts val="0"/>
              </a:spcAft>
              <a:buSzPts val="800"/>
              <a:buNone/>
              <a:defRPr sz="800"/>
            </a:lvl5pPr>
            <a:lvl6pPr marL="2743200" lvl="5" indent="-228600" algn="l" rtl="0">
              <a:lnSpc>
                <a:spcPct val="90000"/>
              </a:lnSpc>
              <a:spcBef>
                <a:spcPts val="300"/>
              </a:spcBef>
              <a:spcAft>
                <a:spcPts val="0"/>
              </a:spcAft>
              <a:buSzPts val="800"/>
              <a:buNone/>
              <a:defRPr sz="800"/>
            </a:lvl6pPr>
            <a:lvl7pPr marL="3200400" lvl="6" indent="-228600" algn="l" rtl="0">
              <a:lnSpc>
                <a:spcPct val="90000"/>
              </a:lnSpc>
              <a:spcBef>
                <a:spcPts val="300"/>
              </a:spcBef>
              <a:spcAft>
                <a:spcPts val="0"/>
              </a:spcAft>
              <a:buSzPts val="800"/>
              <a:buNone/>
              <a:defRPr sz="800"/>
            </a:lvl7pPr>
            <a:lvl8pPr marL="3657600" lvl="7" indent="-228600" algn="l" rtl="0">
              <a:lnSpc>
                <a:spcPct val="90000"/>
              </a:lnSpc>
              <a:spcBef>
                <a:spcPts val="300"/>
              </a:spcBef>
              <a:spcAft>
                <a:spcPts val="0"/>
              </a:spcAft>
              <a:buSzPts val="800"/>
              <a:buNone/>
              <a:defRPr sz="800"/>
            </a:lvl8pPr>
            <a:lvl9pPr marL="4114800" lvl="8" indent="-228600" algn="l" rtl="0">
              <a:lnSpc>
                <a:spcPct val="90000"/>
              </a:lnSpc>
              <a:spcBef>
                <a:spcPts val="300"/>
              </a:spcBef>
              <a:spcAft>
                <a:spcPts val="300"/>
              </a:spcAft>
              <a:buSzPts val="800"/>
              <a:buNone/>
              <a:defRPr sz="800"/>
            </a:lvl9pPr>
          </a:lstStyle>
          <a:p>
            <a:endParaRPr/>
          </a:p>
        </p:txBody>
      </p:sp>
      <p:sp>
        <p:nvSpPr>
          <p:cNvPr id="117" name="Google Shape;117;p22"/>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2"/>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9" name="Google Shape;119;p22"/>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cxnSp>
        <p:nvCxnSpPr>
          <p:cNvPr id="120" name="Google Shape;120;p22"/>
          <p:cNvCxnSpPr/>
          <p:nvPr/>
        </p:nvCxnSpPr>
        <p:spPr>
          <a:xfrm rot="10800000">
            <a:off x="6290132" y="3948079"/>
            <a:ext cx="0" cy="6858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3" name="Google Shape;123;p23"/>
          <p:cNvSpPr txBox="1">
            <a:spLocks noGrp="1"/>
          </p:cNvSpPr>
          <p:nvPr>
            <p:ph type="body" idx="1"/>
          </p:nvPr>
        </p:nvSpPr>
        <p:spPr>
          <a:xfrm rot="5400000">
            <a:off x="2904451" y="-421800"/>
            <a:ext cx="3017400" cy="72900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24" name="Google Shape;124;p23"/>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5" name="Google Shape;125;p23"/>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6" name="Google Shape;126;p23"/>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rot="5400000">
            <a:off x="5500801" y="1614450"/>
            <a:ext cx="4057500" cy="1971600"/>
          </a:xfrm>
          <a:prstGeom prst="rect">
            <a:avLst/>
          </a:prstGeom>
          <a:noFill/>
          <a:ln>
            <a:noFill/>
          </a:ln>
        </p:spPr>
        <p:txBody>
          <a:bodyPr spcFirstLastPara="1" wrap="square" lIns="34275" tIns="68575" rIns="34275" bIns="685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9" name="Google Shape;129;p24"/>
          <p:cNvSpPr txBox="1">
            <a:spLocks noGrp="1"/>
          </p:cNvSpPr>
          <p:nvPr>
            <p:ph type="body" idx="1"/>
          </p:nvPr>
        </p:nvSpPr>
        <p:spPr>
          <a:xfrm rot="5400000">
            <a:off x="1557376" y="-243000"/>
            <a:ext cx="4057500" cy="56865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30" name="Google Shape;130;p24"/>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1" name="Google Shape;131;p24"/>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4"/>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cxnSp>
        <p:nvCxnSpPr>
          <p:cNvPr id="133" name="Google Shape;133;p24"/>
          <p:cNvCxnSpPr/>
          <p:nvPr/>
        </p:nvCxnSpPr>
        <p:spPr>
          <a:xfrm rot="10800000">
            <a:off x="7543800" y="44447"/>
            <a:ext cx="0" cy="6858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marR="0" lvl="0" algn="l" rtl="0">
              <a:lnSpc>
                <a:spcPct val="80000"/>
              </a:lnSpc>
              <a:spcBef>
                <a:spcPts val="0"/>
              </a:spcBef>
              <a:spcAft>
                <a:spcPts val="0"/>
              </a:spcAft>
              <a:buClr>
                <a:srgbClr val="0C0C0C"/>
              </a:buClr>
              <a:buSzPts val="3800"/>
              <a:buFont typeface="Twentieth Century"/>
              <a:buNone/>
              <a:defRPr sz="3800" b="0" i="0" u="none" strike="noStrike" cap="none">
                <a:solidFill>
                  <a:srgbClr val="0C0C0C"/>
                </a:solidFill>
                <a:latin typeface="Twentieth Century"/>
                <a:ea typeface="Twentieth Century"/>
                <a:cs typeface="Twentieth Century"/>
                <a:sym typeface="Twentieth Centur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768096" y="1714500"/>
            <a:ext cx="7290000" cy="3017400"/>
          </a:xfrm>
          <a:prstGeom prst="rect">
            <a:avLst/>
          </a:prstGeom>
          <a:noFill/>
          <a:ln>
            <a:noFill/>
          </a:ln>
        </p:spPr>
        <p:txBody>
          <a:bodyPr spcFirstLastPara="1" wrap="square" lIns="34275" tIns="34275" rIns="34275" bIns="34275" anchor="t" anchorCtr="0">
            <a:noAutofit/>
          </a:bodyPr>
          <a:lstStyle>
            <a:lvl1pPr marL="457200" marR="0" lvl="0" indent="-336550" algn="l" rtl="0">
              <a:lnSpc>
                <a:spcPct val="90000"/>
              </a:lnSpc>
              <a:spcBef>
                <a:spcPts val="900"/>
              </a:spcBef>
              <a:spcAft>
                <a:spcPts val="0"/>
              </a:spcAft>
              <a:buClr>
                <a:schemeClr val="accent1"/>
              </a:buClr>
              <a:buSzPts val="1700"/>
              <a:buFont typeface="Twentieth Century"/>
              <a:buChar char=" "/>
              <a:defRPr sz="1700" b="0" i="0" u="none" strike="noStrike" cap="none">
                <a:solidFill>
                  <a:schemeClr val="dk1"/>
                </a:solidFill>
                <a:latin typeface="Twentieth Century"/>
                <a:ea typeface="Twentieth Century"/>
                <a:cs typeface="Twentieth Century"/>
                <a:sym typeface="Twentieth Century"/>
              </a:defRPr>
            </a:lvl1pPr>
            <a:lvl2pPr marL="914400" marR="0" lvl="1" indent="-317500" algn="l" rtl="0">
              <a:lnSpc>
                <a:spcPct val="90000"/>
              </a:lnSpc>
              <a:spcBef>
                <a:spcPts val="2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2pPr>
            <a:lvl3pPr marL="1371600" marR="0" lvl="2"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3pPr>
            <a:lvl4pPr marL="1828800" marR="0" lvl="3"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4pPr>
            <a:lvl5pPr marL="2286000" marR="0" lvl="4"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5pPr>
            <a:lvl6pPr marL="2743200" marR="0" lvl="5"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6pPr>
            <a:lvl7pPr marL="3200400" marR="0" lvl="6"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7pPr>
            <a:lvl8pPr marL="3657600" marR="0" lvl="7"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8pPr>
            <a:lvl9pPr marL="4114800" marR="0" lvl="8" indent="-298450" algn="l" rtl="0">
              <a:lnSpc>
                <a:spcPct val="90000"/>
              </a:lnSpc>
              <a:spcBef>
                <a:spcPts val="300"/>
              </a:spcBef>
              <a:spcAft>
                <a:spcPts val="30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3" name="Google Shape;53;p13"/>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4" name="Google Shape;54;p13"/>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5" name="Google Shape;55;p13"/>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
              <a:t>‹#›</a:t>
            </a:fld>
            <a:endParaRPr/>
          </a:p>
        </p:txBody>
      </p:sp>
      <p:cxnSp>
        <p:nvCxnSpPr>
          <p:cNvPr id="56" name="Google Shape;56;p13"/>
          <p:cNvCxnSpPr/>
          <p:nvPr/>
        </p:nvCxnSpPr>
        <p:spPr>
          <a:xfrm rot="10800000">
            <a:off x="571500" y="619743"/>
            <a:ext cx="0" cy="6858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hyperlink" Target="https://datahelpdesk.worldbank.org/knowledgebase/articles/378834-how-does-the-world-bank-classify-countries" TargetMode="External"/><Relationship Id="rId13" Type="http://schemas.openxmlformats.org/officeDocument/2006/relationships/hyperlink" Target="https://www.nationsonline.org/oneworld/oceania.htm" TargetMode="External"/><Relationship Id="rId3" Type="http://schemas.openxmlformats.org/officeDocument/2006/relationships/hyperlink" Target="https://www.nationalgeographic.org/encyclopedia/oceania-physical-geography/" TargetMode="External"/><Relationship Id="rId7" Type="http://schemas.openxmlformats.org/officeDocument/2006/relationships/hyperlink" Target="https://datahelpdesk.worldbank.org/knowledgebase/articles/191133-why-are-some-data-not-available" TargetMode="External"/><Relationship Id="rId12" Type="http://schemas.openxmlformats.org/officeDocument/2006/relationships/hyperlink" Target="https://pacific.unfpa.org/sites/default/files/pub-pdf/web__140414_UNFPAPopulationandDevelopmentProfiles-PacificSub-RegionExtendedv1LRv2_0.pdf"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datahelpdesk.worldbank.org/knowledgebase/articles/198559-why-is-there-missing-data-for-high-income-countrie" TargetMode="External"/><Relationship Id="rId11" Type="http://schemas.openxmlformats.org/officeDocument/2006/relationships/hyperlink" Target="http://www.sheppardsoftware.com/Oceaniaweb/factfile/Unique-facts-Oceania20.htm" TargetMode="External"/><Relationship Id="rId5" Type="http://schemas.openxmlformats.org/officeDocument/2006/relationships/hyperlink" Target="https://data.worldbank.org/indicator/SE.TER.CUAT.MS.ZS" TargetMode="External"/><Relationship Id="rId10" Type="http://schemas.openxmlformats.org/officeDocument/2006/relationships/hyperlink" Target="https://datacatalog.worldbank.org/country/american-samoa" TargetMode="External"/><Relationship Id="rId4" Type="http://schemas.openxmlformats.org/officeDocument/2006/relationships/hyperlink" Target="https://unstats.un.org/unsd/publications/statistical-yearbook/files/syb60/syb60.pdf" TargetMode="External"/><Relationship Id="rId9" Type="http://schemas.openxmlformats.org/officeDocument/2006/relationships/hyperlink" Target="https://www.indexmundi.com/facts/indicators/SI.POV.GINI/rankings" TargetMode="External"/><Relationship Id="rId14" Type="http://schemas.openxmlformats.org/officeDocument/2006/relationships/hyperlink" Target="https://data.worldbank.org/region/pacific-island-small-stat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www.doi.gov/sites/doi.gov/files/migrated/oia/reports/upload/American-Samoa_Business-Opportunities_2007_FINAL.pdf" TargetMode="External"/><Relationship Id="rId13" Type="http://schemas.openxmlformats.org/officeDocument/2006/relationships/hyperlink" Target="https://www.internetworldstats.com/sp/as.htm" TargetMode="External"/><Relationship Id="rId3" Type="http://schemas.openxmlformats.org/officeDocument/2006/relationships/hyperlink" Target="https://www.cnn.com/2019/07/22/asia/china-australia-pacific-investment-intl-hnk/index.html" TargetMode="External"/><Relationship Id="rId7" Type="http://schemas.openxmlformats.org/officeDocument/2006/relationships/hyperlink" Target="https://www.eia.gov/state/analysis.php?sid=AQ" TargetMode="External"/><Relationship Id="rId12" Type="http://schemas.openxmlformats.org/officeDocument/2006/relationships/hyperlink" Target="https://americansamoa.prism.spc.int/social/education/educational-institutions-and-enrollment"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thediplomat.com/2011/08/why-oceania-matters/" TargetMode="External"/><Relationship Id="rId11" Type="http://schemas.openxmlformats.org/officeDocument/2006/relationships/hyperlink" Target="http://www.samoanews.com/local-news/2017-american-samoa-statistical-yearbook-shows-decline-population" TargetMode="External"/><Relationship Id="rId5" Type="http://schemas.openxmlformats.org/officeDocument/2006/relationships/hyperlink" Target="https://www.eastwestcenter.org/publications/the-role-the-french-military-key-issues-oceania" TargetMode="External"/><Relationship Id="rId10" Type="http://schemas.openxmlformats.org/officeDocument/2006/relationships/hyperlink" Target="https://www.ncbi.nlm.nih.gov/pmc/articles/PMC4443619/" TargetMode="External"/><Relationship Id="rId4" Type="http://schemas.openxmlformats.org/officeDocument/2006/relationships/hyperlink" Target="http://ams.hi.is/wp-content/uploads/2018/06/Contending-Security-Interests-in-Oceania-1.pdf" TargetMode="External"/><Relationship Id="rId9" Type="http://schemas.openxmlformats.org/officeDocument/2006/relationships/hyperlink" Target="https://www.doi.gov/oia/islands/american-samoa" TargetMode="External"/><Relationship Id="rId14" Type="http://schemas.openxmlformats.org/officeDocument/2006/relationships/hyperlink" Target="https://researchguides.library.wisc.edu/c.php?g=177700&amp;p=1169249"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cia.gov/library/publications/the-world-factbook/geos/fj.html" TargetMode="External"/><Relationship Id="rId13" Type="http://schemas.openxmlformats.org/officeDocument/2006/relationships/hyperlink" Target="https://www.indexmundi.com/palau/total_fertility_rate.html" TargetMode="External"/><Relationship Id="rId3" Type="http://schemas.openxmlformats.org/officeDocument/2006/relationships/hyperlink" Target="https://theconversation.com/income-inequality-exists-in-australia-but-the-true-picture-may-not-be-as-bad-as-you-thought-75221" TargetMode="External"/><Relationship Id="rId7" Type="http://schemas.openxmlformats.org/officeDocument/2006/relationships/hyperlink" Target="https://www.statsfiji.gov.fj/" TargetMode="External"/><Relationship Id="rId12" Type="http://schemas.openxmlformats.org/officeDocument/2006/relationships/hyperlink" Target="https://theodora.com/wfbcurrent/palau/palau_economy.htm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www.cia.gov/library/publications/resources/the-world-factbook/geos/print_as.html" TargetMode="External"/><Relationship Id="rId11" Type="http://schemas.openxmlformats.org/officeDocument/2006/relationships/hyperlink" Target="https://countrymeters.info/en/Palau#literacy" TargetMode="External"/><Relationship Id="rId5" Type="http://schemas.openxmlformats.org/officeDocument/2006/relationships/hyperlink" Target="https://www.statista.com/topics/752/australia/" TargetMode="External"/><Relationship Id="rId10" Type="http://schemas.openxmlformats.org/officeDocument/2006/relationships/hyperlink" Target="https://www.cia.gov/library/publications/resources/the-world-factbook/geos/print_ps.html" TargetMode="External"/><Relationship Id="rId4" Type="http://schemas.openxmlformats.org/officeDocument/2006/relationships/hyperlink" Target="https://www.aph.gov.au/About_Parliament/Parliamentary_Departments/Parliamentary_Library/pubs/rp/rp1819/SSB-1718" TargetMode="External"/><Relationship Id="rId9" Type="http://schemas.openxmlformats.org/officeDocument/2006/relationships/hyperlink" Target="https://www.fiji.gov.fj/Media-Centre/News/Fiji-Bureau-of-Statistics-Releases-2017-Census-Res" TargetMode="External"/><Relationship Id="rId14" Type="http://schemas.openxmlformats.org/officeDocument/2006/relationships/hyperlink" Target="https://tradingeconomics.com/palau/urban-population-percent-of-total-wb-data.html#targetText=Urban%20population%20(%25%20of%20total)%20in%20Palau%20was%20reported%20at,compiled%20from%20officially%20recognized%20sources.&amp;targetText=Urban%20population%20refers%20to%20people,defined%20by%20national%20statistical%20office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cia.gov/library/publications/the-world-factbook/geos/print_ws.html" TargetMode="External"/><Relationship Id="rId13" Type="http://schemas.openxmlformats.org/officeDocument/2006/relationships/hyperlink" Target="https://tradingeconomics.com/french-polynesia/urban-population-percent-of-total-wb-data.html" TargetMode="External"/><Relationship Id="rId3" Type="http://schemas.openxmlformats.org/officeDocument/2006/relationships/hyperlink" Target="https://www.cia.gov/library/publications/resources/the-world-factbook/geos/print_pp.html" TargetMode="External"/><Relationship Id="rId7" Type="http://schemas.openxmlformats.org/officeDocument/2006/relationships/hyperlink" Target="https://countrymeters.info/en/Samoa#literacy" TargetMode="External"/><Relationship Id="rId12" Type="http://schemas.openxmlformats.org/officeDocument/2006/relationships/hyperlink" Target="https://education.stateuniversity.com/pages/489/French-Polynesia.html"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news.pngfacts.com/2018/04/first-papua-new-guinean-graduate-with.html" TargetMode="External"/><Relationship Id="rId11" Type="http://schemas.openxmlformats.org/officeDocument/2006/relationships/hyperlink" Target="http://stateuniversity.com" TargetMode="External"/><Relationship Id="rId5" Type="http://schemas.openxmlformats.org/officeDocument/2006/relationships/hyperlink" Target="https://countrymeters.info/en/Papua_New_Guinea#literacy" TargetMode="External"/><Relationship Id="rId15" Type="http://schemas.openxmlformats.org/officeDocument/2006/relationships/hyperlink" Target="http://www.phrasebase.com/countries/guam/" TargetMode="External"/><Relationship Id="rId10" Type="http://schemas.openxmlformats.org/officeDocument/2006/relationships/hyperlink" Target="https://www.cia.gov/library/publications/the-world-factbook/geos/fp.html" TargetMode="External"/><Relationship Id="rId4" Type="http://schemas.openxmlformats.org/officeDocument/2006/relationships/hyperlink" Target="https://www.epdc.org/sites/default/files/documents/EPDC_NEP_2018_PapuaNewGuinea.pdf" TargetMode="External"/><Relationship Id="rId9" Type="http://schemas.openxmlformats.org/officeDocument/2006/relationships/hyperlink" Target="https://tradingeconomics.com/samoa/urban-population-percent-of-total-wb-data.html#targetText=Urban%20population%20(%25%20of%20total)%20in%20Samoa%20was%20reported%20at,compiled%20from%20officially%20recognized%20sources.&amp;targetText=Urban%20population%20refers%20to%20people,defined%20by%20national%20statistical%20offices" TargetMode="External"/><Relationship Id="rId14" Type="http://schemas.openxmlformats.org/officeDocument/2006/relationships/hyperlink" Target="https://www.cia.gov/library/publications/the-world-factbook/geos/gq.html"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trackingsdg7.esmap.org/country/nauru" TargetMode="External"/><Relationship Id="rId13" Type="http://schemas.openxmlformats.org/officeDocument/2006/relationships/hyperlink" Target="https://www.indexmundi.com/nauru/demographics_profile.html" TargetMode="External"/><Relationship Id="rId3" Type="http://schemas.openxmlformats.org/officeDocument/2006/relationships/hyperlink" Target="https://www.worldometers.info/world-population/guam-population/" TargetMode="External"/><Relationship Id="rId7" Type="http://schemas.openxmlformats.org/officeDocument/2006/relationships/hyperlink" Target="https://www.britannica.com/place/Nauru/History" TargetMode="External"/><Relationship Id="rId12" Type="http://schemas.openxmlformats.org/officeDocument/2006/relationships/hyperlink" Target="https://www.indexmundi.com/nauru/death_rate.html" TargetMode="External"/><Relationship Id="rId17" Type="http://schemas.openxmlformats.org/officeDocument/2006/relationships/hyperlink" Target="https://www.britannica.com/place/New-Caledonia-French-unique-collectivity-Pacific-Ocean" TargetMode="External"/><Relationship Id="rId2" Type="http://schemas.openxmlformats.org/officeDocument/2006/relationships/notesSlide" Target="../notesSlides/notesSlide23.xml"/><Relationship Id="rId16" Type="http://schemas.openxmlformats.org/officeDocument/2006/relationships/hyperlink" Target="https://www.indexmundi.com/nauru/net_migration_rate.html" TargetMode="External"/><Relationship Id="rId1" Type="http://schemas.openxmlformats.org/officeDocument/2006/relationships/slideLayout" Target="../slideLayouts/slideLayout1.xml"/><Relationship Id="rId6" Type="http://schemas.openxmlformats.org/officeDocument/2006/relationships/hyperlink" Target="http://worldpopulationreview.com/countries/kiribati-population/cities/" TargetMode="External"/><Relationship Id="rId11" Type="http://schemas.openxmlformats.org/officeDocument/2006/relationships/hyperlink" Target="https://www.indexmundi.com/nauru/birth_rate.html" TargetMode="External"/><Relationship Id="rId5" Type="http://schemas.openxmlformats.org/officeDocument/2006/relationships/hyperlink" Target="https://www.worldometers.info/world-population/kiribati-population/" TargetMode="External"/><Relationship Id="rId15" Type="http://schemas.openxmlformats.org/officeDocument/2006/relationships/hyperlink" Target="http://worldpopulationreview.com/countries/nauru-population/" TargetMode="External"/><Relationship Id="rId10" Type="http://schemas.openxmlformats.org/officeDocument/2006/relationships/hyperlink" Target="https://www.cia.gov/library/publications/resources/the-world-factbook/geos/print_nr.html" TargetMode="External"/><Relationship Id="rId4" Type="http://schemas.openxmlformats.org/officeDocument/2006/relationships/hyperlink" Target="https://tradingeconomics.com/kiribati/employment-in-industry-percent-of-total-employment-wb-data.html" TargetMode="External"/><Relationship Id="rId9" Type="http://schemas.openxmlformats.org/officeDocument/2006/relationships/hyperlink" Target="https://countrymeters.info/en/Nauru" TargetMode="External"/><Relationship Id="rId14" Type="http://schemas.openxmlformats.org/officeDocument/2006/relationships/hyperlink" Target="https://www.indexmundi.com/facts/nauru/indicator/SP.RUR.TOTL.Z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cia.gov/library/publications/resources/the-world-factbook/geos/nz.html" TargetMode="External"/><Relationship Id="rId13" Type="http://schemas.openxmlformats.org/officeDocument/2006/relationships/hyperlink" Target="http://blogs.worldbank.org/eastasiapacific/powering-the-solomon-islands-with-reliable-affordable-energy-a-challenge" TargetMode="External"/><Relationship Id="rId3" Type="http://schemas.openxmlformats.org/officeDocument/2006/relationships/hyperlink" Target="https://www.indexmundi.com/new_caledonia/literacy.html" TargetMode="External"/><Relationship Id="rId7" Type="http://schemas.openxmlformats.org/officeDocument/2006/relationships/hyperlink" Target="https://data.worldbank.org/indicator/SH.STA.BRTC.ZS?end=2015&amp;locations=NZ&amp;start=1994&amp;view=chart" TargetMode="External"/><Relationship Id="rId12" Type="http://schemas.openxmlformats.org/officeDocument/2006/relationships/hyperlink" Target="https://countrymeters.info/en/Solomon_Islands" TargetMode="External"/><Relationship Id="rId2" Type="http://schemas.openxmlformats.org/officeDocument/2006/relationships/notesSlide" Target="../notesSlides/notesSlide24.xml"/><Relationship Id="rId16" Type="http://schemas.openxmlformats.org/officeDocument/2006/relationships/hyperlink" Target="https://en.wikipedia.org/wiki/Demographics_of_Tuvalu" TargetMode="External"/><Relationship Id="rId1" Type="http://schemas.openxmlformats.org/officeDocument/2006/relationships/slideLayout" Target="../slideLayouts/slideLayout1.xml"/><Relationship Id="rId6" Type="http://schemas.openxmlformats.org/officeDocument/2006/relationships/hyperlink" Target="http://archive.stats.govt.nz/browse_for_stats/economic_indicators/NationalAccounts/Contribution-to-gdp.aspx" TargetMode="External"/><Relationship Id="rId11" Type="http://schemas.openxmlformats.org/officeDocument/2006/relationships/hyperlink" Target="https://www.cia.gov/library/publications/the-world-factbook/geos/bp.html" TargetMode="External"/><Relationship Id="rId5" Type="http://schemas.openxmlformats.org/officeDocument/2006/relationships/hyperlink" Target="https://www.indexmundi.com/facts/indicators/IT.CEL.SETS.P2/rankings" TargetMode="External"/><Relationship Id="rId15" Type="http://schemas.openxmlformats.org/officeDocument/2006/relationships/hyperlink" Target="https://www.cia.gov/library/publications/the-world-factbook/geos/print_tv.html" TargetMode="External"/><Relationship Id="rId10" Type="http://schemas.openxmlformats.org/officeDocument/2006/relationships/hyperlink" Target="https://www.indexmundi.com/new_zealand/literacy.html" TargetMode="External"/><Relationship Id="rId4" Type="http://schemas.openxmlformats.org/officeDocument/2006/relationships/hyperlink" Target="https://www.indexmundi.com/facts/indicators/TG.VAL.TOTL.GD.ZS/rankings" TargetMode="External"/><Relationship Id="rId9" Type="http://schemas.openxmlformats.org/officeDocument/2006/relationships/hyperlink" Target="https://www.educationcounts.govt.nz/statistics/indicators/main/resource/total_investment_in_education" TargetMode="External"/><Relationship Id="rId14" Type="http://schemas.openxmlformats.org/officeDocument/2006/relationships/hyperlink" Target="https://www.cia.gov/library/publications/the-world-factbook/geos/tn.html"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eastwestcenter.org/sites/default/files/private/pip008.pdf" TargetMode="External"/><Relationship Id="rId13" Type="http://schemas.openxmlformats.org/officeDocument/2006/relationships/hyperlink" Target="https://www.usp.ac.fj/news/story.php?id=2386" TargetMode="External"/><Relationship Id="rId3" Type="http://schemas.openxmlformats.org/officeDocument/2006/relationships/hyperlink" Target="https://www.unicef.org/infobycountry/Tuvalu_statistics.html#121" TargetMode="External"/><Relationship Id="rId7" Type="http://schemas.openxmlformats.org/officeDocument/2006/relationships/hyperlink" Target="https://www.indexmundi.com/facts/vanuatu/indicator/EG.ELC.ACCS.ZS" TargetMode="External"/><Relationship Id="rId12" Type="http://schemas.openxmlformats.org/officeDocument/2006/relationships/hyperlink" Target="https://www.indexmundi.com/facts/indicators/SI.POV.GINI/map/oceania"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cia.gov/library/publications/the-world-factbook/geos/nh.html" TargetMode="External"/><Relationship Id="rId11" Type="http://schemas.openxmlformats.org/officeDocument/2006/relationships/hyperlink" Target="https://www.investopedia.com/terms/g/gini-index.asp" TargetMode="External"/><Relationship Id="rId5" Type="http://schemas.openxmlformats.org/officeDocument/2006/relationships/hyperlink" Target="https://thecommonwealth.org/our-member-countries/tuvalu/economy" TargetMode="External"/><Relationship Id="rId10" Type="http://schemas.openxmlformats.org/officeDocument/2006/relationships/hyperlink" Target="https://www.indexmundi.com/facts/indicators/SE.PRM.CUAT.ZS/map/oceania" TargetMode="External"/><Relationship Id="rId4" Type="http://schemas.openxmlformats.org/officeDocument/2006/relationships/hyperlink" Target="https://education.stateuniversity.com/pages/1582/Tuvalu.html" TargetMode="External"/><Relationship Id="rId9" Type="http://schemas.openxmlformats.org/officeDocument/2006/relationships/hyperlink" Target="http://uis.unesco.org/en/blog/across-pacific-building-effective-education-management-information-systems" TargetMode="External"/><Relationship Id="rId14" Type="http://schemas.openxmlformats.org/officeDocument/2006/relationships/hyperlink" Target="https://www.imf.org/en/Publications/WP/Issues/2018/05/10/The-Economic-Impact-of-Natural-Disasters-in-Pacific-Island-Countries-Adaptation-and-45826"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education.stateuniversity.com/pages/961/Marshall-Islands.html" TargetMode="External"/><Relationship Id="rId13" Type="http://schemas.openxmlformats.org/officeDocument/2006/relationships/hyperlink" Target="http://uis.unesco.org/en/country/mh" TargetMode="External"/><Relationship Id="rId3" Type="http://schemas.openxmlformats.org/officeDocument/2006/relationships/hyperlink" Target="https://www.borgenmagazine.com/poverty-in-the-pacific-islands/" TargetMode="External"/><Relationship Id="rId7" Type="http://schemas.openxmlformats.org/officeDocument/2006/relationships/hyperlink" Target="https://www.cia.gov/library/publications/the-world-factbook/geos/rm.html" TargetMode="External"/><Relationship Id="rId12" Type="http://schemas.openxmlformats.org/officeDocument/2006/relationships/hyperlink" Target="https://www.macrotrends.net/countries/MHL/marshall-islands/education-spending"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data.worldbank.org/country/marshall-islands" TargetMode="External"/><Relationship Id="rId11" Type="http://schemas.openxmlformats.org/officeDocument/2006/relationships/hyperlink" Target="https://www.nationsencyclopedia.com/WorldStats/WDI-health-births-attended-skilled-staff.html" TargetMode="External"/><Relationship Id="rId5" Type="http://schemas.openxmlformats.org/officeDocument/2006/relationships/hyperlink" Target="https://en.wikipedia.org/wiki/Marshall_Islands" TargetMode="External"/><Relationship Id="rId10" Type="http://schemas.openxmlformats.org/officeDocument/2006/relationships/hyperlink" Target="https://www.doi.gov/sites/doi.gov/files/migrated/oia/reports/upload/RMI-2011-Census-Summary-Report-on-Population-and-Housing.pdf" TargetMode="External"/><Relationship Id="rId4" Type="http://schemas.openxmlformats.org/officeDocument/2006/relationships/hyperlink" Target="https://www.msd.govt.nz/about-msd-and-our-work/publications-resources/monitoring/household-incomes/" TargetMode="External"/><Relationship Id="rId9" Type="http://schemas.openxmlformats.org/officeDocument/2006/relationships/hyperlink" Target="https://www.hhs.gov/ash/oah/sites/default/files/tpp-spotlighting-success-marshall-islands.pdf" TargetMode="External"/><Relationship Id="rId14" Type="http://schemas.openxmlformats.org/officeDocument/2006/relationships/hyperlink" Target="http://worldpopulationreview.com/countries/marshall-islands-population/"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ocean.si.edu/conservation/climate-change/mapping-out-whats-next-marshall-islands" TargetMode="External"/><Relationship Id="rId13" Type="http://schemas.openxmlformats.org/officeDocument/2006/relationships/hyperlink" Target="https://www.indexmundi.com/federated_states_of_micronesia/literacy.html" TargetMode="External"/><Relationship Id="rId3" Type="http://schemas.openxmlformats.org/officeDocument/2006/relationships/hyperlink" Target="https://tradingeconomics.com/marshall-islands/urban-population-percent-of-total-wb-data.html" TargetMode="External"/><Relationship Id="rId7" Type="http://schemas.openxmlformats.org/officeDocument/2006/relationships/hyperlink" Target="https://www.atomicheritage.org/location/marshall-islands" TargetMode="External"/><Relationship Id="rId12" Type="http://schemas.openxmlformats.org/officeDocument/2006/relationships/hyperlink" Target="http://uis.unesco.org/en/country/fm"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www.latimes.com/nation/la-na-marshall-islands-radiation-20190715-story.html" TargetMode="External"/><Relationship Id="rId11" Type="http://schemas.openxmlformats.org/officeDocument/2006/relationships/hyperlink" Target="https://www.cia.gov/library/publications/the-world-factbook/geos/print_fm.html" TargetMode="External"/><Relationship Id="rId5" Type="http://schemas.openxmlformats.org/officeDocument/2006/relationships/hyperlink" Target="https://www.nytimes.com/interactive/2015/12/02/world/The-Marshall-Islands-Are-Disappearing.html" TargetMode="External"/><Relationship Id="rId10" Type="http://schemas.openxmlformats.org/officeDocument/2006/relationships/hyperlink" Target="https://en.wikipedia.org/wiki/Economy_of_the_Federated_States_of_Micronesia" TargetMode="External"/><Relationship Id="rId4" Type="http://schemas.openxmlformats.org/officeDocument/2006/relationships/hyperlink" Target="http://worldpopulationreview.com/countries/marshall-islands-population/cities/" TargetMode="External"/><Relationship Id="rId9" Type="http://schemas.openxmlformats.org/officeDocument/2006/relationships/hyperlink" Target="https://en.wikipedia.org/wiki/Federated_States_of_Micronesia" TargetMode="External"/><Relationship Id="rId14" Type="http://schemas.openxmlformats.org/officeDocument/2006/relationships/hyperlink" Target="https://data.worldbank.org/country/marshall-islands"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hhs.gov/ash/oah/facts-and-stats/national-and-state-data-sheets/adolescent-reproductive-health/northern-mariana-islands/index.html" TargetMode="External"/><Relationship Id="rId13" Type="http://schemas.openxmlformats.org/officeDocument/2006/relationships/hyperlink" Target="https://www.economy.com/northern-mariana-islands/indicators#ECONOMY" TargetMode="External"/><Relationship Id="rId3" Type="http://schemas.openxmlformats.org/officeDocument/2006/relationships/hyperlink" Target="https://www.unicef.org/pacificislands/06_Situation_Analysis_of_Children_Micronesia.pdf" TargetMode="External"/><Relationship Id="rId7" Type="http://schemas.openxmlformats.org/officeDocument/2006/relationships/hyperlink" Target="https://tradingeconomics.com/northern-mariana-islands/mobile-cellular-subscriptions-per-100-people-wb-data.html" TargetMode="External"/><Relationship Id="rId12" Type="http://schemas.openxmlformats.org/officeDocument/2006/relationships/hyperlink" Target="https://www.bea.gov/news/blog/2018-10-17/northern-mariana-islands-gdp-increases-2017"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cia.gov/library/publications/the-world-factbook/geos/cq.html" TargetMode="External"/><Relationship Id="rId11" Type="http://schemas.openxmlformats.org/officeDocument/2006/relationships/hyperlink" Target="http://worldpopulationreview.com/countries/marshall-islands-population/cities/" TargetMode="External"/><Relationship Id="rId5" Type="http://schemas.openxmlformats.org/officeDocument/2006/relationships/hyperlink" Target="https://data.worldbank.org/country/northern-mariana-islands?view=chart" TargetMode="External"/><Relationship Id="rId10" Type="http://schemas.openxmlformats.org/officeDocument/2006/relationships/hyperlink" Target="https://www.indexmundi.com/federated_states_of_micronesia/literacy.html" TargetMode="External"/><Relationship Id="rId4" Type="http://schemas.openxmlformats.org/officeDocument/2006/relationships/hyperlink" Target="https://en.wikipedia.org/wiki/Northern_Mariana_Islands" TargetMode="External"/><Relationship Id="rId9" Type="http://schemas.openxmlformats.org/officeDocument/2006/relationships/hyperlink" Target="https://countrymeters.info/en/Northern_Mariana_Islands"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aspistrategist.org.au/three-realities-for-the-pacific-family-and-australias-step-up-agenda/" TargetMode="External"/><Relationship Id="rId13" Type="http://schemas.openxmlformats.org/officeDocument/2006/relationships/hyperlink" Target="https://www.medicaid.gov/state-overviews/guam.html" TargetMode="External"/><Relationship Id="rId3" Type="http://schemas.openxmlformats.org/officeDocument/2006/relationships/hyperlink" Target="https://medium.com/migration-issues/did-the-northern-mariana-islands-experience-a-baby-boom-56b3a92a4b60" TargetMode="External"/><Relationship Id="rId7" Type="http://schemas.openxmlformats.org/officeDocument/2006/relationships/hyperlink" Target="https://www.researchgate.net/publication/267818571_The_Population_of_Oceania_in_the_Second_Millennium" TargetMode="External"/><Relationship Id="rId12" Type="http://schemas.openxmlformats.org/officeDocument/2006/relationships/hyperlink" Target="https://www.who.int/bulletin/volumes/88/7/10-010710/en/"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www.nationalgeographic.org/encyclopedia/oceania-human-geography/" TargetMode="External"/><Relationship Id="rId11" Type="http://schemas.openxmlformats.org/officeDocument/2006/relationships/hyperlink" Target="https://academic.oup.com/ije/article/34/1/207/638521" TargetMode="External"/><Relationship Id="rId5" Type="http://schemas.openxmlformats.org/officeDocument/2006/relationships/hyperlink" Target="https://www.culturalsurvival.org/publications/cultural-survival-quarterly/oceania-islands-land-people" TargetMode="External"/><Relationship Id="rId10" Type="http://schemas.openxmlformats.org/officeDocument/2006/relationships/hyperlink" Target="https://nonprofitquarterly.org/micronesians-struggle-to-access-health-care-after-reaching-us-shores/" TargetMode="External"/><Relationship Id="rId4" Type="http://schemas.openxmlformats.org/officeDocument/2006/relationships/hyperlink" Target="https://theconversation.com/australia-doesnt-get-the-environmental-challenges-faced-by-pacific-islanders-81995" TargetMode="External"/><Relationship Id="rId9" Type="http://schemas.openxmlformats.org/officeDocument/2006/relationships/hyperlink" Target="https://www.cairn-int.info/article-E_POPU_1001_0009--the-demography-of-oceania-from-the-1950s.htm" TargetMode="External"/><Relationship Id="rId14" Type="http://schemas.openxmlformats.org/officeDocument/2006/relationships/hyperlink" Target="https://www.culturalsurvival.org/publications/cultural-survival-quarterly/health-and-development-seeking-best-both-world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nypost.com/2019/07/15/radiation-levels-in-marshall-islands-still-exceed-fukushima-chernobyl-study/" TargetMode="External"/><Relationship Id="rId13" Type="http://schemas.openxmlformats.org/officeDocument/2006/relationships/hyperlink" Target="https://www.ifad.org/documents/38714174/41118097/APR-RIA_MERMAID+CN+Final.pdf/3a5d82a1-d58f-210d-297f-85b089c50a4d" TargetMode="External"/><Relationship Id="rId3" Type="http://schemas.openxmlformats.org/officeDocument/2006/relationships/hyperlink" Target="https://www.frontiersin.org/articles/10.3389/fpubh.2014.00175/full" TargetMode="External"/><Relationship Id="rId7" Type="http://schemas.openxmlformats.org/officeDocument/2006/relationships/hyperlink" Target="https://www.stuff.co.nz/environment/climate-news/116239262/in-lowlying-nations-of-oceania-people-are-already-dying-of-climate-change-report-says" TargetMode="External"/><Relationship Id="rId12" Type="http://schemas.openxmlformats.org/officeDocument/2006/relationships/hyperlink" Target="https://www.newworldencyclopedia.org/entry/Polynesia"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ww.newscientist.com/article/2146594-eight-low-lying-pacific-islands-swallowed-whole-by-rising-seas/" TargetMode="External"/><Relationship Id="rId11" Type="http://schemas.openxmlformats.org/officeDocument/2006/relationships/hyperlink" Target="https://www.worldatlas.com/articles/which-countries-and-territories-make-up-melanesia.html" TargetMode="External"/><Relationship Id="rId5" Type="http://schemas.openxmlformats.org/officeDocument/2006/relationships/hyperlink" Target="https://www.worldbank.org/en/news/press-release/2014/03/11/hardship-vulnerability-are-pressing-issues-for-pacific-island-countries-world-bank" TargetMode="External"/><Relationship Id="rId10" Type="http://schemas.openxmlformats.org/officeDocument/2006/relationships/hyperlink" Target="https://pacific.unfpa.org/sites/default/files/pub-pdf/UNFPASWOPPacificSupplementIamNotaLostCauseLR5final.pdf" TargetMode="External"/><Relationship Id="rId4" Type="http://schemas.openxmlformats.org/officeDocument/2006/relationships/hyperlink" Target="https://www.pihoa.org/fsm/" TargetMode="External"/><Relationship Id="rId9" Type="http://schemas.openxmlformats.org/officeDocument/2006/relationships/hyperlink" Target="http://www.wpro.who.int/southpacific/programmes/health_sector/health_financing/FSM_National_Health_Expenditure_20052008__Final_.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commonwealthofnations.org/sectors-kiribati/business/agricultur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www.new-ag.info/en/country/profile.php?a=84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5"/>
          <p:cNvPicPr preferRelativeResize="0"/>
          <p:nvPr/>
        </p:nvPicPr>
        <p:blipFill>
          <a:blip r:embed="rId3">
            <a:alphaModFix/>
          </a:blip>
          <a:stretch>
            <a:fillRect/>
          </a:stretch>
        </p:blipFill>
        <p:spPr>
          <a:xfrm>
            <a:off x="6" y="0"/>
            <a:ext cx="6697539" cy="5143501"/>
          </a:xfrm>
          <a:prstGeom prst="rect">
            <a:avLst/>
          </a:prstGeom>
          <a:noFill/>
          <a:ln>
            <a:noFill/>
          </a:ln>
        </p:spPr>
      </p:pic>
      <p:sp>
        <p:nvSpPr>
          <p:cNvPr id="139" name="Google Shape;139;p25"/>
          <p:cNvSpPr txBox="1">
            <a:spLocks noGrp="1"/>
          </p:cNvSpPr>
          <p:nvPr>
            <p:ph type="ctrTitle"/>
          </p:nvPr>
        </p:nvSpPr>
        <p:spPr>
          <a:xfrm>
            <a:off x="6264300" y="1623325"/>
            <a:ext cx="2568000" cy="22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600" b="1">
                <a:latin typeface="Courier New"/>
                <a:ea typeface="Courier New"/>
                <a:cs typeface="Courier New"/>
                <a:sym typeface="Courier New"/>
              </a:rPr>
              <a:t>Australia </a:t>
            </a:r>
            <a:endParaRPr sz="2600" b="1">
              <a:latin typeface="Courier New"/>
              <a:ea typeface="Courier New"/>
              <a:cs typeface="Courier New"/>
              <a:sym typeface="Courier New"/>
            </a:endParaRPr>
          </a:p>
          <a:p>
            <a:pPr marL="0" lvl="0" indent="0" algn="r" rtl="0">
              <a:spcBef>
                <a:spcPts val="0"/>
              </a:spcBef>
              <a:spcAft>
                <a:spcPts val="0"/>
              </a:spcAft>
              <a:buNone/>
            </a:pPr>
            <a:r>
              <a:rPr lang="en" sz="2600" b="1">
                <a:latin typeface="Courier New"/>
                <a:ea typeface="Courier New"/>
                <a:cs typeface="Courier New"/>
                <a:sym typeface="Courier New"/>
              </a:rPr>
              <a:t>&amp; Oceania</a:t>
            </a:r>
            <a:endParaRPr sz="2600" b="1">
              <a:latin typeface="Courier New"/>
              <a:ea typeface="Courier New"/>
              <a:cs typeface="Courier New"/>
              <a:sym typeface="Courier New"/>
            </a:endParaRPr>
          </a:p>
        </p:txBody>
      </p:sp>
      <p:sp>
        <p:nvSpPr>
          <p:cNvPr id="140" name="Google Shape;140;p25"/>
          <p:cNvSpPr txBox="1">
            <a:spLocks noGrp="1"/>
          </p:cNvSpPr>
          <p:nvPr>
            <p:ph type="subTitle" idx="1"/>
          </p:nvPr>
        </p:nvSpPr>
        <p:spPr>
          <a:xfrm>
            <a:off x="6620400" y="2628600"/>
            <a:ext cx="2211900" cy="201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Courier New"/>
                <a:ea typeface="Courier New"/>
                <a:cs typeface="Courier New"/>
                <a:sym typeface="Courier New"/>
              </a:rPr>
              <a:t>Exploratory Data Analysis</a:t>
            </a:r>
            <a:endParaRPr sz="2000">
              <a:latin typeface="Courier New"/>
              <a:ea typeface="Courier New"/>
              <a:cs typeface="Courier New"/>
              <a:sym typeface="Courier New"/>
            </a:endParaRPr>
          </a:p>
        </p:txBody>
      </p:sp>
      <p:cxnSp>
        <p:nvCxnSpPr>
          <p:cNvPr id="141" name="Google Shape;141;p25"/>
          <p:cNvCxnSpPr/>
          <p:nvPr/>
        </p:nvCxnSpPr>
        <p:spPr>
          <a:xfrm>
            <a:off x="7371800" y="2628600"/>
            <a:ext cx="1365600" cy="0"/>
          </a:xfrm>
          <a:prstGeom prst="straightConnector1">
            <a:avLst/>
          </a:prstGeom>
          <a:noFill/>
          <a:ln w="9525" cap="flat" cmpd="sng">
            <a:solidFill>
              <a:srgbClr val="6FA8DC"/>
            </a:solidFill>
            <a:prstDash val="solid"/>
            <a:round/>
            <a:headEnd type="none" w="med" len="med"/>
            <a:tailEnd type="none" w="med" len="med"/>
          </a:ln>
        </p:spPr>
      </p:cxnSp>
      <p:sp>
        <p:nvSpPr>
          <p:cNvPr id="142" name="Google Shape;142;p25"/>
          <p:cNvSpPr txBox="1">
            <a:spLocks noGrp="1"/>
          </p:cNvSpPr>
          <p:nvPr>
            <p:ph type="subTitle" idx="1"/>
          </p:nvPr>
        </p:nvSpPr>
        <p:spPr>
          <a:xfrm>
            <a:off x="6620400" y="4432075"/>
            <a:ext cx="2211900" cy="35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latin typeface="Courier New"/>
                <a:ea typeface="Courier New"/>
                <a:cs typeface="Courier New"/>
                <a:sym typeface="Courier New"/>
              </a:rPr>
              <a:t>Team 10 Haight</a:t>
            </a:r>
            <a:endParaRPr sz="1400">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753971" y="438912"/>
            <a:ext cx="7290000" cy="1124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C0C0C"/>
              </a:buClr>
              <a:buSzPts val="3800"/>
              <a:buFont typeface="Twentieth Century"/>
              <a:buNone/>
            </a:pPr>
            <a:r>
              <a:rPr lang="en" sz="3000">
                <a:solidFill>
                  <a:srgbClr val="000000"/>
                </a:solidFill>
                <a:latin typeface="Courier New"/>
                <a:ea typeface="Courier New"/>
                <a:cs typeface="Courier New"/>
                <a:sym typeface="Courier New"/>
              </a:rPr>
              <a:t>KEY INSIGHTS - </a:t>
            </a:r>
            <a:r>
              <a:rPr lang="en" sz="2000" b="1">
                <a:solidFill>
                  <a:schemeClr val="dk1"/>
                </a:solidFill>
                <a:latin typeface="Courier New"/>
                <a:ea typeface="Courier New"/>
                <a:cs typeface="Courier New"/>
                <a:sym typeface="Courier New"/>
              </a:rPr>
              <a:t>GDP + Factors</a:t>
            </a:r>
            <a:endParaRPr sz="2000" b="1">
              <a:solidFill>
                <a:srgbClr val="000000"/>
              </a:solidFill>
              <a:latin typeface="Courier New"/>
              <a:ea typeface="Courier New"/>
              <a:cs typeface="Courier New"/>
              <a:sym typeface="Courier New"/>
            </a:endParaRPr>
          </a:p>
          <a:p>
            <a:pPr marL="0" lvl="0" indent="0" algn="l" rtl="0">
              <a:spcBef>
                <a:spcPts val="0"/>
              </a:spcBef>
              <a:spcAft>
                <a:spcPts val="0"/>
              </a:spcAft>
              <a:buNone/>
            </a:pPr>
            <a:endParaRPr/>
          </a:p>
        </p:txBody>
      </p:sp>
      <p:pic>
        <p:nvPicPr>
          <p:cNvPr id="244" name="Google Shape;244;p34"/>
          <p:cNvPicPr preferRelativeResize="0"/>
          <p:nvPr/>
        </p:nvPicPr>
        <p:blipFill rotWithShape="1">
          <a:blip r:embed="rId3">
            <a:alphaModFix/>
          </a:blip>
          <a:srcRect b="89321"/>
          <a:stretch/>
        </p:blipFill>
        <p:spPr>
          <a:xfrm>
            <a:off x="302450" y="4884300"/>
            <a:ext cx="8539101" cy="270574"/>
          </a:xfrm>
          <a:prstGeom prst="rect">
            <a:avLst/>
          </a:prstGeom>
          <a:noFill/>
          <a:ln>
            <a:noFill/>
          </a:ln>
        </p:spPr>
      </p:pic>
      <p:pic>
        <p:nvPicPr>
          <p:cNvPr id="245" name="Google Shape;245;p34"/>
          <p:cNvPicPr preferRelativeResize="0"/>
          <p:nvPr/>
        </p:nvPicPr>
        <p:blipFill>
          <a:blip r:embed="rId4">
            <a:alphaModFix/>
          </a:blip>
          <a:stretch>
            <a:fillRect/>
          </a:stretch>
        </p:blipFill>
        <p:spPr>
          <a:xfrm>
            <a:off x="3702900" y="4682850"/>
            <a:ext cx="341598" cy="341598"/>
          </a:xfrm>
          <a:prstGeom prst="rect">
            <a:avLst/>
          </a:prstGeom>
          <a:noFill/>
          <a:ln>
            <a:noFill/>
          </a:ln>
        </p:spPr>
      </p:pic>
      <p:pic>
        <p:nvPicPr>
          <p:cNvPr id="246" name="Google Shape;246;p34"/>
          <p:cNvPicPr preferRelativeResize="0"/>
          <p:nvPr/>
        </p:nvPicPr>
        <p:blipFill rotWithShape="1">
          <a:blip r:embed="rId5">
            <a:alphaModFix/>
          </a:blip>
          <a:srcRect r="30948"/>
          <a:stretch/>
        </p:blipFill>
        <p:spPr>
          <a:xfrm>
            <a:off x="0" y="1348150"/>
            <a:ext cx="2857525" cy="3080125"/>
          </a:xfrm>
          <a:prstGeom prst="rect">
            <a:avLst/>
          </a:prstGeom>
          <a:noFill/>
          <a:ln>
            <a:noFill/>
          </a:ln>
        </p:spPr>
      </p:pic>
      <p:pic>
        <p:nvPicPr>
          <p:cNvPr id="247" name="Google Shape;247;p34"/>
          <p:cNvPicPr preferRelativeResize="0"/>
          <p:nvPr/>
        </p:nvPicPr>
        <p:blipFill rotWithShape="1">
          <a:blip r:embed="rId6">
            <a:alphaModFix/>
          </a:blip>
          <a:srcRect t="1497" r="31833"/>
          <a:stretch/>
        </p:blipFill>
        <p:spPr>
          <a:xfrm>
            <a:off x="2857530" y="1398875"/>
            <a:ext cx="2857525" cy="2978675"/>
          </a:xfrm>
          <a:prstGeom prst="rect">
            <a:avLst/>
          </a:prstGeom>
          <a:noFill/>
          <a:ln>
            <a:noFill/>
          </a:ln>
        </p:spPr>
      </p:pic>
      <p:pic>
        <p:nvPicPr>
          <p:cNvPr id="248" name="Google Shape;248;p34"/>
          <p:cNvPicPr preferRelativeResize="0"/>
          <p:nvPr/>
        </p:nvPicPr>
        <p:blipFill rotWithShape="1">
          <a:blip r:embed="rId7">
            <a:alphaModFix/>
          </a:blip>
          <a:srcRect l="300" r="-300"/>
          <a:stretch/>
        </p:blipFill>
        <p:spPr>
          <a:xfrm>
            <a:off x="5722572" y="1701963"/>
            <a:ext cx="3400126" cy="2255946"/>
          </a:xfrm>
          <a:prstGeom prst="rect">
            <a:avLst/>
          </a:prstGeom>
          <a:noFill/>
          <a:ln>
            <a:noFill/>
          </a:ln>
        </p:spPr>
      </p:pic>
      <p:pic>
        <p:nvPicPr>
          <p:cNvPr id="249" name="Google Shape;249;p34"/>
          <p:cNvPicPr preferRelativeResize="0"/>
          <p:nvPr/>
        </p:nvPicPr>
        <p:blipFill>
          <a:blip r:embed="rId8">
            <a:alphaModFix/>
          </a:blip>
          <a:stretch>
            <a:fillRect/>
          </a:stretch>
        </p:blipFill>
        <p:spPr>
          <a:xfrm>
            <a:off x="753975" y="4422000"/>
            <a:ext cx="4349060" cy="1341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p:nvPr/>
        </p:nvSpPr>
        <p:spPr>
          <a:xfrm>
            <a:off x="378400" y="490525"/>
            <a:ext cx="341700" cy="85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txBox="1">
            <a:spLocks noGrp="1"/>
          </p:cNvSpPr>
          <p:nvPr>
            <p:ph type="title"/>
          </p:nvPr>
        </p:nvSpPr>
        <p:spPr>
          <a:xfrm>
            <a:off x="253850" y="0"/>
            <a:ext cx="8070600" cy="11247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0C0C0C"/>
              </a:buClr>
              <a:buSzPts val="3800"/>
              <a:buFont typeface="Twentieth Century"/>
              <a:buNone/>
            </a:pPr>
            <a:r>
              <a:rPr lang="en" sz="3000">
                <a:solidFill>
                  <a:srgbClr val="000000"/>
                </a:solidFill>
                <a:latin typeface="Courier New"/>
                <a:ea typeface="Courier New"/>
                <a:cs typeface="Courier New"/>
                <a:sym typeface="Courier New"/>
              </a:rPr>
              <a:t>People &amp; Resources - </a:t>
            </a:r>
            <a:r>
              <a:rPr lang="en" sz="1400">
                <a:solidFill>
                  <a:schemeClr val="dk1"/>
                </a:solidFill>
                <a:latin typeface="Courier New"/>
                <a:ea typeface="Courier New"/>
                <a:cs typeface="Courier New"/>
                <a:sym typeface="Courier New"/>
              </a:rPr>
              <a:t>Scatter plots for </a:t>
            </a:r>
            <a:endParaRPr sz="1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rgbClr val="0C0C0C"/>
              </a:buClr>
              <a:buSzPts val="3800"/>
              <a:buFont typeface="Twentieth Century"/>
              <a:buNone/>
            </a:pPr>
            <a:r>
              <a:rPr lang="en" sz="1400" b="1" i="1">
                <a:solidFill>
                  <a:schemeClr val="dk1"/>
                </a:solidFill>
                <a:latin typeface="Courier New"/>
                <a:ea typeface="Courier New"/>
                <a:cs typeface="Courier New"/>
                <a:sym typeface="Courier New"/>
              </a:rPr>
              <a:t>Access to Electricity in Rural Areas</a:t>
            </a:r>
            <a:r>
              <a:rPr lang="en" sz="1400" b="1">
                <a:solidFill>
                  <a:schemeClr val="dk1"/>
                </a:solidFill>
                <a:latin typeface="Courier New"/>
                <a:ea typeface="Courier New"/>
                <a:cs typeface="Courier New"/>
                <a:sym typeface="Courier New"/>
              </a:rPr>
              <a:t> vs </a:t>
            </a:r>
            <a:r>
              <a:rPr lang="en" sz="1400" b="1" i="1">
                <a:solidFill>
                  <a:schemeClr val="dk1"/>
                </a:solidFill>
                <a:latin typeface="Courier New"/>
                <a:ea typeface="Courier New"/>
                <a:cs typeface="Courier New"/>
                <a:sym typeface="Courier New"/>
              </a:rPr>
              <a:t>Employment in different Sectors</a:t>
            </a:r>
            <a:endParaRPr sz="1400" i="1"/>
          </a:p>
        </p:txBody>
      </p:sp>
      <p:sp>
        <p:nvSpPr>
          <p:cNvPr id="256" name="Google Shape;256;p35"/>
          <p:cNvSpPr txBox="1">
            <a:spLocks noGrp="1"/>
          </p:cNvSpPr>
          <p:nvPr>
            <p:ph type="body" idx="1"/>
          </p:nvPr>
        </p:nvSpPr>
        <p:spPr>
          <a:xfrm>
            <a:off x="644146" y="1361625"/>
            <a:ext cx="7290000" cy="3017400"/>
          </a:xfrm>
          <a:prstGeom prst="rect">
            <a:avLst/>
          </a:prstGeom>
        </p:spPr>
        <p:txBody>
          <a:bodyPr spcFirstLastPara="1" wrap="square" lIns="34275" tIns="34275" rIns="34275" bIns="34275" anchor="t" anchorCtr="0">
            <a:noAutofit/>
          </a:bodyPr>
          <a:lstStyle/>
          <a:p>
            <a:pPr marL="0" lvl="0" indent="0" algn="l" rtl="0">
              <a:spcBef>
                <a:spcPts val="900"/>
              </a:spcBef>
              <a:spcAft>
                <a:spcPts val="200"/>
              </a:spcAft>
              <a:buNone/>
            </a:pPr>
            <a:endParaRPr/>
          </a:p>
        </p:txBody>
      </p:sp>
      <p:pic>
        <p:nvPicPr>
          <p:cNvPr id="257" name="Google Shape;257;p35"/>
          <p:cNvPicPr preferRelativeResize="0"/>
          <p:nvPr/>
        </p:nvPicPr>
        <p:blipFill rotWithShape="1">
          <a:blip r:embed="rId3">
            <a:alphaModFix/>
          </a:blip>
          <a:srcRect b="89321"/>
          <a:stretch/>
        </p:blipFill>
        <p:spPr>
          <a:xfrm>
            <a:off x="302450" y="4884300"/>
            <a:ext cx="8539101" cy="270574"/>
          </a:xfrm>
          <a:prstGeom prst="rect">
            <a:avLst/>
          </a:prstGeom>
          <a:noFill/>
          <a:ln>
            <a:noFill/>
          </a:ln>
        </p:spPr>
      </p:pic>
      <p:pic>
        <p:nvPicPr>
          <p:cNvPr id="258" name="Google Shape;258;p35"/>
          <p:cNvPicPr preferRelativeResize="0"/>
          <p:nvPr/>
        </p:nvPicPr>
        <p:blipFill>
          <a:blip r:embed="rId4">
            <a:alphaModFix/>
          </a:blip>
          <a:stretch>
            <a:fillRect/>
          </a:stretch>
        </p:blipFill>
        <p:spPr>
          <a:xfrm>
            <a:off x="67100" y="1185200"/>
            <a:ext cx="3719874" cy="3370275"/>
          </a:xfrm>
          <a:prstGeom prst="rect">
            <a:avLst/>
          </a:prstGeom>
          <a:noFill/>
          <a:ln>
            <a:noFill/>
          </a:ln>
        </p:spPr>
      </p:pic>
      <p:pic>
        <p:nvPicPr>
          <p:cNvPr id="259" name="Google Shape;259;p35"/>
          <p:cNvPicPr preferRelativeResize="0"/>
          <p:nvPr/>
        </p:nvPicPr>
        <p:blipFill>
          <a:blip r:embed="rId5">
            <a:alphaModFix/>
          </a:blip>
          <a:stretch>
            <a:fillRect/>
          </a:stretch>
        </p:blipFill>
        <p:spPr>
          <a:xfrm>
            <a:off x="2663600" y="1185200"/>
            <a:ext cx="3816800" cy="3193825"/>
          </a:xfrm>
          <a:prstGeom prst="rect">
            <a:avLst/>
          </a:prstGeom>
          <a:noFill/>
          <a:ln>
            <a:noFill/>
          </a:ln>
        </p:spPr>
      </p:pic>
      <p:pic>
        <p:nvPicPr>
          <p:cNvPr id="260" name="Google Shape;260;p35"/>
          <p:cNvPicPr preferRelativeResize="0"/>
          <p:nvPr/>
        </p:nvPicPr>
        <p:blipFill>
          <a:blip r:embed="rId6">
            <a:alphaModFix/>
          </a:blip>
          <a:stretch>
            <a:fillRect/>
          </a:stretch>
        </p:blipFill>
        <p:spPr>
          <a:xfrm>
            <a:off x="5327200" y="1096975"/>
            <a:ext cx="3816800" cy="3370276"/>
          </a:xfrm>
          <a:prstGeom prst="rect">
            <a:avLst/>
          </a:prstGeom>
          <a:noFill/>
          <a:ln>
            <a:noFill/>
          </a:ln>
        </p:spPr>
      </p:pic>
      <p:pic>
        <p:nvPicPr>
          <p:cNvPr id="261" name="Google Shape;261;p35"/>
          <p:cNvPicPr preferRelativeResize="0"/>
          <p:nvPr/>
        </p:nvPicPr>
        <p:blipFill>
          <a:blip r:embed="rId7">
            <a:alphaModFix/>
          </a:blip>
          <a:stretch>
            <a:fillRect/>
          </a:stretch>
        </p:blipFill>
        <p:spPr>
          <a:xfrm>
            <a:off x="4401200" y="4750150"/>
            <a:ext cx="341598" cy="3415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p:nvPr/>
        </p:nvSpPr>
        <p:spPr>
          <a:xfrm>
            <a:off x="378400" y="490525"/>
            <a:ext cx="341700" cy="85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6"/>
          <p:cNvSpPr txBox="1">
            <a:spLocks noGrp="1"/>
          </p:cNvSpPr>
          <p:nvPr>
            <p:ph type="body" idx="1"/>
          </p:nvPr>
        </p:nvSpPr>
        <p:spPr>
          <a:xfrm>
            <a:off x="644146" y="1361625"/>
            <a:ext cx="7290000" cy="3017400"/>
          </a:xfrm>
          <a:prstGeom prst="rect">
            <a:avLst/>
          </a:prstGeom>
        </p:spPr>
        <p:txBody>
          <a:bodyPr spcFirstLastPara="1" wrap="square" lIns="34275" tIns="34275" rIns="34275" bIns="34275" anchor="t" anchorCtr="0">
            <a:noAutofit/>
          </a:bodyPr>
          <a:lstStyle/>
          <a:p>
            <a:pPr marL="0" lvl="0" indent="0" algn="l" rtl="0">
              <a:spcBef>
                <a:spcPts val="900"/>
              </a:spcBef>
              <a:spcAft>
                <a:spcPts val="200"/>
              </a:spcAft>
              <a:buNone/>
            </a:pPr>
            <a:endParaRPr/>
          </a:p>
        </p:txBody>
      </p:sp>
      <p:pic>
        <p:nvPicPr>
          <p:cNvPr id="268" name="Google Shape;268;p36"/>
          <p:cNvPicPr preferRelativeResize="0"/>
          <p:nvPr/>
        </p:nvPicPr>
        <p:blipFill rotWithShape="1">
          <a:blip r:embed="rId3">
            <a:alphaModFix/>
          </a:blip>
          <a:srcRect b="89321"/>
          <a:stretch/>
        </p:blipFill>
        <p:spPr>
          <a:xfrm>
            <a:off x="302450" y="4884300"/>
            <a:ext cx="8539101" cy="270574"/>
          </a:xfrm>
          <a:prstGeom prst="rect">
            <a:avLst/>
          </a:prstGeom>
          <a:noFill/>
          <a:ln>
            <a:noFill/>
          </a:ln>
        </p:spPr>
      </p:pic>
      <p:pic>
        <p:nvPicPr>
          <p:cNvPr id="269" name="Google Shape;269;p36"/>
          <p:cNvPicPr preferRelativeResize="0"/>
          <p:nvPr/>
        </p:nvPicPr>
        <p:blipFill>
          <a:blip r:embed="rId4">
            <a:alphaModFix/>
          </a:blip>
          <a:stretch>
            <a:fillRect/>
          </a:stretch>
        </p:blipFill>
        <p:spPr>
          <a:xfrm>
            <a:off x="60225" y="1180775"/>
            <a:ext cx="3811526" cy="3286475"/>
          </a:xfrm>
          <a:prstGeom prst="rect">
            <a:avLst/>
          </a:prstGeom>
          <a:noFill/>
          <a:ln>
            <a:noFill/>
          </a:ln>
        </p:spPr>
      </p:pic>
      <p:pic>
        <p:nvPicPr>
          <p:cNvPr id="270" name="Google Shape;270;p36"/>
          <p:cNvPicPr preferRelativeResize="0"/>
          <p:nvPr/>
        </p:nvPicPr>
        <p:blipFill>
          <a:blip r:embed="rId5">
            <a:alphaModFix/>
          </a:blip>
          <a:stretch>
            <a:fillRect/>
          </a:stretch>
        </p:blipFill>
        <p:spPr>
          <a:xfrm>
            <a:off x="2622000" y="1224888"/>
            <a:ext cx="3899999" cy="3198250"/>
          </a:xfrm>
          <a:prstGeom prst="rect">
            <a:avLst/>
          </a:prstGeom>
          <a:noFill/>
          <a:ln>
            <a:noFill/>
          </a:ln>
        </p:spPr>
      </p:pic>
      <p:pic>
        <p:nvPicPr>
          <p:cNvPr id="271" name="Google Shape;271;p36"/>
          <p:cNvPicPr preferRelativeResize="0"/>
          <p:nvPr/>
        </p:nvPicPr>
        <p:blipFill>
          <a:blip r:embed="rId6">
            <a:alphaModFix/>
          </a:blip>
          <a:stretch>
            <a:fillRect/>
          </a:stretch>
        </p:blipFill>
        <p:spPr>
          <a:xfrm>
            <a:off x="5332475" y="1180775"/>
            <a:ext cx="3811525" cy="3198251"/>
          </a:xfrm>
          <a:prstGeom prst="rect">
            <a:avLst/>
          </a:prstGeom>
          <a:noFill/>
          <a:ln>
            <a:noFill/>
          </a:ln>
        </p:spPr>
      </p:pic>
      <p:pic>
        <p:nvPicPr>
          <p:cNvPr id="272" name="Google Shape;272;p36"/>
          <p:cNvPicPr preferRelativeResize="0"/>
          <p:nvPr/>
        </p:nvPicPr>
        <p:blipFill>
          <a:blip r:embed="rId7">
            <a:alphaModFix/>
          </a:blip>
          <a:stretch>
            <a:fillRect/>
          </a:stretch>
        </p:blipFill>
        <p:spPr>
          <a:xfrm>
            <a:off x="5122025" y="4669875"/>
            <a:ext cx="341598" cy="341598"/>
          </a:xfrm>
          <a:prstGeom prst="rect">
            <a:avLst/>
          </a:prstGeom>
          <a:noFill/>
          <a:ln>
            <a:noFill/>
          </a:ln>
        </p:spPr>
      </p:pic>
      <p:sp>
        <p:nvSpPr>
          <p:cNvPr id="273" name="Google Shape;273;p36"/>
          <p:cNvSpPr txBox="1">
            <a:spLocks noGrp="1"/>
          </p:cNvSpPr>
          <p:nvPr>
            <p:ph type="title"/>
          </p:nvPr>
        </p:nvSpPr>
        <p:spPr>
          <a:xfrm>
            <a:off x="253850" y="0"/>
            <a:ext cx="8070600" cy="11247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0C0C0C"/>
              </a:buClr>
              <a:buSzPts val="3800"/>
              <a:buFont typeface="Twentieth Century"/>
              <a:buNone/>
            </a:pPr>
            <a:r>
              <a:rPr lang="en" sz="3000">
                <a:solidFill>
                  <a:srgbClr val="000000"/>
                </a:solidFill>
                <a:latin typeface="Courier New"/>
                <a:ea typeface="Courier New"/>
                <a:cs typeface="Courier New"/>
                <a:sym typeface="Courier New"/>
              </a:rPr>
              <a:t>People &amp; Resources - </a:t>
            </a:r>
            <a:r>
              <a:rPr lang="en" sz="1400">
                <a:solidFill>
                  <a:schemeClr val="dk1"/>
                </a:solidFill>
                <a:latin typeface="Courier New"/>
                <a:ea typeface="Courier New"/>
                <a:cs typeface="Courier New"/>
                <a:sym typeface="Courier New"/>
              </a:rPr>
              <a:t>Scatter plots for </a:t>
            </a:r>
            <a:endParaRPr sz="1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rgbClr val="0C0C0C"/>
              </a:buClr>
              <a:buSzPts val="3800"/>
              <a:buFont typeface="Twentieth Century"/>
              <a:buNone/>
            </a:pPr>
            <a:r>
              <a:rPr lang="en" sz="1400" b="1" i="1">
                <a:solidFill>
                  <a:schemeClr val="dk1"/>
                </a:solidFill>
                <a:latin typeface="Courier New"/>
                <a:ea typeface="Courier New"/>
                <a:cs typeface="Courier New"/>
                <a:sym typeface="Courier New"/>
              </a:rPr>
              <a:t>Access to Electricity in Urban Areas</a:t>
            </a:r>
            <a:r>
              <a:rPr lang="en" sz="1400" b="1">
                <a:solidFill>
                  <a:schemeClr val="dk1"/>
                </a:solidFill>
                <a:latin typeface="Courier New"/>
                <a:ea typeface="Courier New"/>
                <a:cs typeface="Courier New"/>
                <a:sym typeface="Courier New"/>
              </a:rPr>
              <a:t> vs </a:t>
            </a:r>
            <a:r>
              <a:rPr lang="en" sz="1400" b="1" i="1">
                <a:solidFill>
                  <a:schemeClr val="dk1"/>
                </a:solidFill>
                <a:latin typeface="Courier New"/>
                <a:ea typeface="Courier New"/>
                <a:cs typeface="Courier New"/>
                <a:sym typeface="Courier New"/>
              </a:rPr>
              <a:t>Employment in different Sectors</a:t>
            </a:r>
            <a:endParaRPr sz="1400"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body" idx="1"/>
          </p:nvPr>
        </p:nvSpPr>
        <p:spPr>
          <a:xfrm>
            <a:off x="644146" y="1361625"/>
            <a:ext cx="7290000" cy="3017400"/>
          </a:xfrm>
          <a:prstGeom prst="rect">
            <a:avLst/>
          </a:prstGeom>
        </p:spPr>
        <p:txBody>
          <a:bodyPr spcFirstLastPara="1" wrap="square" lIns="34275" tIns="34275" rIns="34275" bIns="34275" anchor="t" anchorCtr="0">
            <a:noAutofit/>
          </a:bodyPr>
          <a:lstStyle/>
          <a:p>
            <a:pPr marL="0" lvl="0" indent="0" algn="l" rtl="0">
              <a:spcBef>
                <a:spcPts val="900"/>
              </a:spcBef>
              <a:spcAft>
                <a:spcPts val="200"/>
              </a:spcAft>
              <a:buNone/>
            </a:pPr>
            <a:endParaRPr/>
          </a:p>
        </p:txBody>
      </p:sp>
      <p:pic>
        <p:nvPicPr>
          <p:cNvPr id="279" name="Google Shape;279;p37"/>
          <p:cNvPicPr preferRelativeResize="0"/>
          <p:nvPr/>
        </p:nvPicPr>
        <p:blipFill rotWithShape="1">
          <a:blip r:embed="rId3">
            <a:alphaModFix/>
          </a:blip>
          <a:srcRect b="89321"/>
          <a:stretch/>
        </p:blipFill>
        <p:spPr>
          <a:xfrm>
            <a:off x="302450" y="4884300"/>
            <a:ext cx="8539101" cy="270574"/>
          </a:xfrm>
          <a:prstGeom prst="rect">
            <a:avLst/>
          </a:prstGeom>
          <a:noFill/>
          <a:ln>
            <a:noFill/>
          </a:ln>
        </p:spPr>
      </p:pic>
      <p:pic>
        <p:nvPicPr>
          <p:cNvPr id="280" name="Google Shape;280;p37"/>
          <p:cNvPicPr preferRelativeResize="0"/>
          <p:nvPr/>
        </p:nvPicPr>
        <p:blipFill>
          <a:blip r:embed="rId4">
            <a:alphaModFix/>
          </a:blip>
          <a:stretch>
            <a:fillRect/>
          </a:stretch>
        </p:blipFill>
        <p:spPr>
          <a:xfrm>
            <a:off x="0" y="1144750"/>
            <a:ext cx="4097849" cy="3270300"/>
          </a:xfrm>
          <a:prstGeom prst="rect">
            <a:avLst/>
          </a:prstGeom>
          <a:noFill/>
          <a:ln>
            <a:noFill/>
          </a:ln>
        </p:spPr>
      </p:pic>
      <p:pic>
        <p:nvPicPr>
          <p:cNvPr id="281" name="Google Shape;281;p37"/>
          <p:cNvPicPr preferRelativeResize="0"/>
          <p:nvPr/>
        </p:nvPicPr>
        <p:blipFill>
          <a:blip r:embed="rId5">
            <a:alphaModFix/>
          </a:blip>
          <a:stretch>
            <a:fillRect/>
          </a:stretch>
        </p:blipFill>
        <p:spPr>
          <a:xfrm>
            <a:off x="2772450" y="1108725"/>
            <a:ext cx="3883025" cy="3270299"/>
          </a:xfrm>
          <a:prstGeom prst="rect">
            <a:avLst/>
          </a:prstGeom>
          <a:noFill/>
          <a:ln>
            <a:noFill/>
          </a:ln>
        </p:spPr>
      </p:pic>
      <p:pic>
        <p:nvPicPr>
          <p:cNvPr id="282" name="Google Shape;282;p37"/>
          <p:cNvPicPr preferRelativeResize="0"/>
          <p:nvPr/>
        </p:nvPicPr>
        <p:blipFill>
          <a:blip r:embed="rId6">
            <a:alphaModFix/>
          </a:blip>
          <a:stretch>
            <a:fillRect/>
          </a:stretch>
        </p:blipFill>
        <p:spPr>
          <a:xfrm>
            <a:off x="5426100" y="1059175"/>
            <a:ext cx="3717900" cy="3270300"/>
          </a:xfrm>
          <a:prstGeom prst="rect">
            <a:avLst/>
          </a:prstGeom>
          <a:noFill/>
          <a:ln>
            <a:noFill/>
          </a:ln>
        </p:spPr>
      </p:pic>
      <p:pic>
        <p:nvPicPr>
          <p:cNvPr id="283" name="Google Shape;283;p37"/>
          <p:cNvPicPr preferRelativeResize="0"/>
          <p:nvPr/>
        </p:nvPicPr>
        <p:blipFill>
          <a:blip r:embed="rId7">
            <a:alphaModFix/>
          </a:blip>
          <a:stretch>
            <a:fillRect/>
          </a:stretch>
        </p:blipFill>
        <p:spPr>
          <a:xfrm>
            <a:off x="5801475" y="4735350"/>
            <a:ext cx="341598" cy="341598"/>
          </a:xfrm>
          <a:prstGeom prst="rect">
            <a:avLst/>
          </a:prstGeom>
          <a:noFill/>
          <a:ln>
            <a:noFill/>
          </a:ln>
        </p:spPr>
      </p:pic>
      <p:sp>
        <p:nvSpPr>
          <p:cNvPr id="284" name="Google Shape;284;p37"/>
          <p:cNvSpPr/>
          <p:nvPr/>
        </p:nvSpPr>
        <p:spPr>
          <a:xfrm>
            <a:off x="465175" y="558200"/>
            <a:ext cx="179100" cy="67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txBox="1">
            <a:spLocks noGrp="1"/>
          </p:cNvSpPr>
          <p:nvPr>
            <p:ph type="title"/>
          </p:nvPr>
        </p:nvSpPr>
        <p:spPr>
          <a:xfrm>
            <a:off x="253850" y="0"/>
            <a:ext cx="8070600" cy="11247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000">
                <a:solidFill>
                  <a:schemeClr val="dk1"/>
                </a:solidFill>
                <a:latin typeface="Courier New"/>
                <a:ea typeface="Courier New"/>
                <a:cs typeface="Courier New"/>
                <a:sym typeface="Courier New"/>
              </a:rPr>
              <a:t>People - </a:t>
            </a:r>
            <a:r>
              <a:rPr lang="en" sz="1400">
                <a:solidFill>
                  <a:schemeClr val="dk1"/>
                </a:solidFill>
                <a:latin typeface="Courier New"/>
                <a:ea typeface="Courier New"/>
                <a:cs typeface="Courier New"/>
                <a:sym typeface="Courier New"/>
              </a:rPr>
              <a:t>Scatter plots for </a:t>
            </a:r>
            <a:endParaRPr sz="1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400" b="1" i="1">
                <a:solidFill>
                  <a:schemeClr val="dk1"/>
                </a:solidFill>
                <a:latin typeface="Courier New"/>
                <a:ea typeface="Courier New"/>
                <a:cs typeface="Courier New"/>
                <a:sym typeface="Courier New"/>
              </a:rPr>
              <a:t>Rural Population</a:t>
            </a:r>
            <a:r>
              <a:rPr lang="en" sz="1400" b="1">
                <a:solidFill>
                  <a:schemeClr val="dk1"/>
                </a:solidFill>
                <a:latin typeface="Courier New"/>
                <a:ea typeface="Courier New"/>
                <a:cs typeface="Courier New"/>
                <a:sym typeface="Courier New"/>
              </a:rPr>
              <a:t> vs </a:t>
            </a:r>
            <a:r>
              <a:rPr lang="en" sz="1400" b="1" i="1">
                <a:solidFill>
                  <a:schemeClr val="dk1"/>
                </a:solidFill>
                <a:latin typeface="Courier New"/>
                <a:ea typeface="Courier New"/>
                <a:cs typeface="Courier New"/>
                <a:sym typeface="Courier New"/>
              </a:rPr>
              <a:t>Employment in different Sectors</a:t>
            </a:r>
            <a:endParaRPr sz="3000">
              <a:solidFill>
                <a:srgbClr val="000000"/>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8"/>
          <p:cNvSpPr txBox="1">
            <a:spLocks noGrp="1"/>
          </p:cNvSpPr>
          <p:nvPr>
            <p:ph type="body" idx="1"/>
          </p:nvPr>
        </p:nvSpPr>
        <p:spPr>
          <a:xfrm>
            <a:off x="644146" y="1361625"/>
            <a:ext cx="7290000" cy="3017400"/>
          </a:xfrm>
          <a:prstGeom prst="rect">
            <a:avLst/>
          </a:prstGeom>
        </p:spPr>
        <p:txBody>
          <a:bodyPr spcFirstLastPara="1" wrap="square" lIns="34275" tIns="34275" rIns="34275" bIns="34275" anchor="t" anchorCtr="0">
            <a:noAutofit/>
          </a:bodyPr>
          <a:lstStyle/>
          <a:p>
            <a:pPr marL="0" lvl="0" indent="0" algn="l" rtl="0">
              <a:spcBef>
                <a:spcPts val="900"/>
              </a:spcBef>
              <a:spcAft>
                <a:spcPts val="200"/>
              </a:spcAft>
              <a:buNone/>
            </a:pPr>
            <a:endParaRPr/>
          </a:p>
        </p:txBody>
      </p:sp>
      <p:pic>
        <p:nvPicPr>
          <p:cNvPr id="291" name="Google Shape;291;p38"/>
          <p:cNvPicPr preferRelativeResize="0"/>
          <p:nvPr/>
        </p:nvPicPr>
        <p:blipFill rotWithShape="1">
          <a:blip r:embed="rId3">
            <a:alphaModFix/>
          </a:blip>
          <a:srcRect b="89321"/>
          <a:stretch/>
        </p:blipFill>
        <p:spPr>
          <a:xfrm>
            <a:off x="302450" y="4884300"/>
            <a:ext cx="8539101" cy="270574"/>
          </a:xfrm>
          <a:prstGeom prst="rect">
            <a:avLst/>
          </a:prstGeom>
          <a:noFill/>
          <a:ln>
            <a:noFill/>
          </a:ln>
        </p:spPr>
      </p:pic>
      <p:pic>
        <p:nvPicPr>
          <p:cNvPr id="292" name="Google Shape;292;p38"/>
          <p:cNvPicPr preferRelativeResize="0"/>
          <p:nvPr/>
        </p:nvPicPr>
        <p:blipFill>
          <a:blip r:embed="rId4">
            <a:alphaModFix/>
          </a:blip>
          <a:stretch>
            <a:fillRect/>
          </a:stretch>
        </p:blipFill>
        <p:spPr>
          <a:xfrm>
            <a:off x="0" y="1059775"/>
            <a:ext cx="4083724" cy="3429375"/>
          </a:xfrm>
          <a:prstGeom prst="rect">
            <a:avLst/>
          </a:prstGeom>
          <a:noFill/>
          <a:ln>
            <a:noFill/>
          </a:ln>
        </p:spPr>
      </p:pic>
      <p:pic>
        <p:nvPicPr>
          <p:cNvPr id="293" name="Google Shape;293;p38"/>
          <p:cNvPicPr preferRelativeResize="0"/>
          <p:nvPr/>
        </p:nvPicPr>
        <p:blipFill>
          <a:blip r:embed="rId5">
            <a:alphaModFix/>
          </a:blip>
          <a:stretch>
            <a:fillRect/>
          </a:stretch>
        </p:blipFill>
        <p:spPr>
          <a:xfrm>
            <a:off x="2797850" y="1114838"/>
            <a:ext cx="3871749" cy="3319251"/>
          </a:xfrm>
          <a:prstGeom prst="rect">
            <a:avLst/>
          </a:prstGeom>
          <a:noFill/>
          <a:ln>
            <a:noFill/>
          </a:ln>
        </p:spPr>
      </p:pic>
      <p:pic>
        <p:nvPicPr>
          <p:cNvPr id="294" name="Google Shape;294;p38"/>
          <p:cNvPicPr preferRelativeResize="0"/>
          <p:nvPr/>
        </p:nvPicPr>
        <p:blipFill>
          <a:blip r:embed="rId6">
            <a:alphaModFix/>
          </a:blip>
          <a:stretch>
            <a:fillRect/>
          </a:stretch>
        </p:blipFill>
        <p:spPr>
          <a:xfrm>
            <a:off x="5440250" y="1031525"/>
            <a:ext cx="3703749" cy="3485875"/>
          </a:xfrm>
          <a:prstGeom prst="rect">
            <a:avLst/>
          </a:prstGeom>
          <a:noFill/>
          <a:ln>
            <a:noFill/>
          </a:ln>
        </p:spPr>
      </p:pic>
      <p:pic>
        <p:nvPicPr>
          <p:cNvPr id="295" name="Google Shape;295;p38"/>
          <p:cNvPicPr preferRelativeResize="0"/>
          <p:nvPr/>
        </p:nvPicPr>
        <p:blipFill>
          <a:blip r:embed="rId7">
            <a:alphaModFix/>
          </a:blip>
          <a:stretch>
            <a:fillRect/>
          </a:stretch>
        </p:blipFill>
        <p:spPr>
          <a:xfrm>
            <a:off x="6554975" y="4664825"/>
            <a:ext cx="341598" cy="341598"/>
          </a:xfrm>
          <a:prstGeom prst="rect">
            <a:avLst/>
          </a:prstGeom>
          <a:noFill/>
          <a:ln>
            <a:noFill/>
          </a:ln>
        </p:spPr>
      </p:pic>
      <p:sp>
        <p:nvSpPr>
          <p:cNvPr id="296" name="Google Shape;296;p38"/>
          <p:cNvSpPr/>
          <p:nvPr/>
        </p:nvSpPr>
        <p:spPr>
          <a:xfrm>
            <a:off x="518325" y="531625"/>
            <a:ext cx="146100" cy="624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253850" y="0"/>
            <a:ext cx="8070600" cy="11247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000">
                <a:solidFill>
                  <a:schemeClr val="dk1"/>
                </a:solidFill>
                <a:latin typeface="Courier New"/>
                <a:ea typeface="Courier New"/>
                <a:cs typeface="Courier New"/>
                <a:sym typeface="Courier New"/>
              </a:rPr>
              <a:t>People - </a:t>
            </a:r>
            <a:r>
              <a:rPr lang="en" sz="1400">
                <a:solidFill>
                  <a:schemeClr val="dk1"/>
                </a:solidFill>
                <a:latin typeface="Courier New"/>
                <a:ea typeface="Courier New"/>
                <a:cs typeface="Courier New"/>
                <a:sym typeface="Courier New"/>
              </a:rPr>
              <a:t>Scatter plots for </a:t>
            </a:r>
            <a:endParaRPr sz="1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400" b="1" i="1">
                <a:solidFill>
                  <a:schemeClr val="dk1"/>
                </a:solidFill>
                <a:latin typeface="Courier New"/>
                <a:ea typeface="Courier New"/>
                <a:cs typeface="Courier New"/>
                <a:sym typeface="Courier New"/>
              </a:rPr>
              <a:t>Urban Population</a:t>
            </a:r>
            <a:r>
              <a:rPr lang="en" sz="1400" b="1">
                <a:solidFill>
                  <a:schemeClr val="dk1"/>
                </a:solidFill>
                <a:latin typeface="Courier New"/>
                <a:ea typeface="Courier New"/>
                <a:cs typeface="Courier New"/>
                <a:sym typeface="Courier New"/>
              </a:rPr>
              <a:t> vs </a:t>
            </a:r>
            <a:r>
              <a:rPr lang="en" sz="1400" b="1" i="1">
                <a:solidFill>
                  <a:schemeClr val="dk1"/>
                </a:solidFill>
                <a:latin typeface="Courier New"/>
                <a:ea typeface="Courier New"/>
                <a:cs typeface="Courier New"/>
                <a:sym typeface="Courier New"/>
              </a:rPr>
              <a:t>Employment in different Sectors</a:t>
            </a:r>
            <a:endParaRPr sz="3000">
              <a:solidFill>
                <a:srgbClr val="000000"/>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p:nvPr/>
        </p:nvSpPr>
        <p:spPr>
          <a:xfrm>
            <a:off x="451875" y="531625"/>
            <a:ext cx="199500" cy="73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3" name="Google Shape;303;p39"/>
          <p:cNvPicPr preferRelativeResize="0"/>
          <p:nvPr/>
        </p:nvPicPr>
        <p:blipFill rotWithShape="1">
          <a:blip r:embed="rId3">
            <a:alphaModFix/>
          </a:blip>
          <a:srcRect b="89321"/>
          <a:stretch/>
        </p:blipFill>
        <p:spPr>
          <a:xfrm>
            <a:off x="302450" y="4884300"/>
            <a:ext cx="8539101" cy="270574"/>
          </a:xfrm>
          <a:prstGeom prst="rect">
            <a:avLst/>
          </a:prstGeom>
          <a:noFill/>
          <a:ln>
            <a:noFill/>
          </a:ln>
        </p:spPr>
      </p:pic>
      <p:pic>
        <p:nvPicPr>
          <p:cNvPr id="304" name="Google Shape;304;p39"/>
          <p:cNvPicPr preferRelativeResize="0"/>
          <p:nvPr/>
        </p:nvPicPr>
        <p:blipFill>
          <a:blip r:embed="rId4">
            <a:alphaModFix/>
          </a:blip>
          <a:stretch>
            <a:fillRect/>
          </a:stretch>
        </p:blipFill>
        <p:spPr>
          <a:xfrm>
            <a:off x="1334075" y="950350"/>
            <a:ext cx="5910126" cy="3729574"/>
          </a:xfrm>
          <a:prstGeom prst="rect">
            <a:avLst/>
          </a:prstGeom>
          <a:noFill/>
          <a:ln>
            <a:noFill/>
          </a:ln>
        </p:spPr>
      </p:pic>
      <p:pic>
        <p:nvPicPr>
          <p:cNvPr id="305" name="Google Shape;305;p39"/>
          <p:cNvPicPr preferRelativeResize="0"/>
          <p:nvPr/>
        </p:nvPicPr>
        <p:blipFill>
          <a:blip r:embed="rId5">
            <a:alphaModFix/>
          </a:blip>
          <a:stretch>
            <a:fillRect/>
          </a:stretch>
        </p:blipFill>
        <p:spPr>
          <a:xfrm>
            <a:off x="7240950" y="4733525"/>
            <a:ext cx="341598" cy="341598"/>
          </a:xfrm>
          <a:prstGeom prst="rect">
            <a:avLst/>
          </a:prstGeom>
          <a:noFill/>
          <a:ln>
            <a:noFill/>
          </a:ln>
        </p:spPr>
      </p:pic>
      <p:sp>
        <p:nvSpPr>
          <p:cNvPr id="306" name="Google Shape;306;p39"/>
          <p:cNvSpPr txBox="1">
            <a:spLocks noGrp="1"/>
          </p:cNvSpPr>
          <p:nvPr>
            <p:ph type="title"/>
          </p:nvPr>
        </p:nvSpPr>
        <p:spPr>
          <a:xfrm>
            <a:off x="253850" y="0"/>
            <a:ext cx="8070600" cy="11247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000">
                <a:solidFill>
                  <a:schemeClr val="dk1"/>
                </a:solidFill>
                <a:latin typeface="Courier New"/>
                <a:ea typeface="Courier New"/>
                <a:cs typeface="Courier New"/>
                <a:sym typeface="Courier New"/>
              </a:rPr>
              <a:t>Healthcare</a:t>
            </a:r>
            <a:endParaRPr sz="3000">
              <a:solidFill>
                <a:srgbClr val="000000"/>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0"/>
          <p:cNvPicPr preferRelativeResize="0"/>
          <p:nvPr/>
        </p:nvPicPr>
        <p:blipFill rotWithShape="1">
          <a:blip r:embed="rId3">
            <a:alphaModFix/>
          </a:blip>
          <a:srcRect b="89321"/>
          <a:stretch/>
        </p:blipFill>
        <p:spPr>
          <a:xfrm>
            <a:off x="302450" y="4884300"/>
            <a:ext cx="8539101" cy="270574"/>
          </a:xfrm>
          <a:prstGeom prst="rect">
            <a:avLst/>
          </a:prstGeom>
          <a:noFill/>
          <a:ln>
            <a:noFill/>
          </a:ln>
        </p:spPr>
      </p:pic>
      <p:pic>
        <p:nvPicPr>
          <p:cNvPr id="312" name="Google Shape;312;p40"/>
          <p:cNvPicPr preferRelativeResize="0"/>
          <p:nvPr/>
        </p:nvPicPr>
        <p:blipFill>
          <a:blip r:embed="rId4">
            <a:alphaModFix/>
          </a:blip>
          <a:stretch>
            <a:fillRect/>
          </a:stretch>
        </p:blipFill>
        <p:spPr>
          <a:xfrm>
            <a:off x="1538550" y="829450"/>
            <a:ext cx="5501200" cy="3893560"/>
          </a:xfrm>
          <a:prstGeom prst="rect">
            <a:avLst/>
          </a:prstGeom>
          <a:noFill/>
          <a:ln>
            <a:noFill/>
          </a:ln>
        </p:spPr>
      </p:pic>
      <p:pic>
        <p:nvPicPr>
          <p:cNvPr id="313" name="Google Shape;313;p40"/>
          <p:cNvPicPr preferRelativeResize="0"/>
          <p:nvPr/>
        </p:nvPicPr>
        <p:blipFill>
          <a:blip r:embed="rId5">
            <a:alphaModFix/>
          </a:blip>
          <a:stretch>
            <a:fillRect/>
          </a:stretch>
        </p:blipFill>
        <p:spPr>
          <a:xfrm>
            <a:off x="7955700" y="4649425"/>
            <a:ext cx="341598" cy="341598"/>
          </a:xfrm>
          <a:prstGeom prst="rect">
            <a:avLst/>
          </a:prstGeom>
          <a:noFill/>
          <a:ln>
            <a:noFill/>
          </a:ln>
        </p:spPr>
      </p:pic>
      <p:sp>
        <p:nvSpPr>
          <p:cNvPr id="314" name="Google Shape;314;p40"/>
          <p:cNvSpPr/>
          <p:nvPr/>
        </p:nvSpPr>
        <p:spPr>
          <a:xfrm>
            <a:off x="518325" y="584800"/>
            <a:ext cx="212700" cy="633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txBox="1">
            <a:spLocks noGrp="1"/>
          </p:cNvSpPr>
          <p:nvPr>
            <p:ph type="title"/>
          </p:nvPr>
        </p:nvSpPr>
        <p:spPr>
          <a:xfrm>
            <a:off x="253850" y="0"/>
            <a:ext cx="8070600" cy="11247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000">
                <a:solidFill>
                  <a:schemeClr val="dk1"/>
                </a:solidFill>
                <a:latin typeface="Courier New"/>
                <a:ea typeface="Courier New"/>
                <a:cs typeface="Courier New"/>
                <a:sym typeface="Courier New"/>
              </a:rPr>
              <a:t>Healthcare</a:t>
            </a:r>
            <a:endParaRPr sz="3000">
              <a:solidFill>
                <a:srgbClr val="000000"/>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p>
            <a:pPr marL="0" lvl="0" indent="0" algn="l" rtl="0">
              <a:lnSpc>
                <a:spcPct val="80000"/>
              </a:lnSpc>
              <a:spcBef>
                <a:spcPts val="0"/>
              </a:spcBef>
              <a:spcAft>
                <a:spcPts val="0"/>
              </a:spcAft>
              <a:buClr>
                <a:srgbClr val="0C0C0C"/>
              </a:buClr>
              <a:buSzPts val="3800"/>
              <a:buFont typeface="Twentieth Century"/>
              <a:buNone/>
            </a:pPr>
            <a:r>
              <a:rPr lang="en" sz="3000">
                <a:latin typeface="Courier New"/>
                <a:ea typeface="Courier New"/>
                <a:cs typeface="Courier New"/>
                <a:sym typeface="Courier New"/>
              </a:rPr>
              <a:t>CONCLUSION</a:t>
            </a:r>
            <a:endParaRPr sz="3000">
              <a:latin typeface="Courier New"/>
              <a:ea typeface="Courier New"/>
              <a:cs typeface="Courier New"/>
              <a:sym typeface="Courier New"/>
            </a:endParaRPr>
          </a:p>
        </p:txBody>
      </p:sp>
      <p:sp>
        <p:nvSpPr>
          <p:cNvPr id="321" name="Google Shape;321;p41"/>
          <p:cNvSpPr txBox="1">
            <a:spLocks noGrp="1"/>
          </p:cNvSpPr>
          <p:nvPr>
            <p:ph type="body" idx="1"/>
          </p:nvPr>
        </p:nvSpPr>
        <p:spPr>
          <a:xfrm>
            <a:off x="768096" y="1563600"/>
            <a:ext cx="7290000" cy="3017400"/>
          </a:xfrm>
          <a:prstGeom prst="rect">
            <a:avLst/>
          </a:prstGeom>
          <a:noFill/>
          <a:ln>
            <a:noFill/>
          </a:ln>
        </p:spPr>
        <p:txBody>
          <a:bodyPr spcFirstLastPara="1" wrap="square" lIns="34275" tIns="34275" rIns="34275" bIns="34275" anchor="t" anchorCtr="0">
            <a:noAutofit/>
          </a:bodyPr>
          <a:lstStyle/>
          <a:p>
            <a:pPr marL="457200" lvl="0" indent="-317500" algn="l" rtl="0">
              <a:lnSpc>
                <a:spcPct val="150000"/>
              </a:lnSpc>
              <a:spcBef>
                <a:spcPts val="1100"/>
              </a:spcBef>
              <a:spcAft>
                <a:spcPts val="0"/>
              </a:spcAft>
              <a:buSzPts val="1400"/>
              <a:buFont typeface="Courier New"/>
              <a:buChar char="➢"/>
            </a:pPr>
            <a:r>
              <a:rPr lang="en">
                <a:latin typeface="Courier New"/>
                <a:ea typeface="Courier New"/>
                <a:cs typeface="Courier New"/>
                <a:sym typeface="Courier New"/>
              </a:rPr>
              <a:t>Colonial neglect and historical isolation</a:t>
            </a:r>
            <a:endParaRPr>
              <a:latin typeface="Courier New"/>
              <a:ea typeface="Courier New"/>
              <a:cs typeface="Courier New"/>
              <a:sym typeface="Courier New"/>
            </a:endParaRPr>
          </a:p>
          <a:p>
            <a:pPr marL="457200" lvl="0" indent="-317500" algn="l" rtl="0">
              <a:lnSpc>
                <a:spcPct val="150000"/>
              </a:lnSpc>
              <a:spcBef>
                <a:spcPts val="0"/>
              </a:spcBef>
              <a:spcAft>
                <a:spcPts val="0"/>
              </a:spcAft>
              <a:buSzPts val="1400"/>
              <a:buFont typeface="Courier New"/>
              <a:buChar char="➢"/>
            </a:pPr>
            <a:r>
              <a:rPr lang="en">
                <a:latin typeface="Courier New"/>
                <a:ea typeface="Courier New"/>
                <a:cs typeface="Courier New"/>
                <a:sym typeface="Courier New"/>
              </a:rPr>
              <a:t>Dependency on other countries</a:t>
            </a:r>
            <a:endParaRPr>
              <a:latin typeface="Courier New"/>
              <a:ea typeface="Courier New"/>
              <a:cs typeface="Courier New"/>
              <a:sym typeface="Courier New"/>
            </a:endParaRPr>
          </a:p>
          <a:p>
            <a:pPr marL="457200" lvl="0" indent="-317500" algn="l" rtl="0">
              <a:lnSpc>
                <a:spcPct val="150000"/>
              </a:lnSpc>
              <a:spcBef>
                <a:spcPts val="0"/>
              </a:spcBef>
              <a:spcAft>
                <a:spcPts val="0"/>
              </a:spcAft>
              <a:buSzPts val="1400"/>
              <a:buFont typeface="Courier New"/>
              <a:buChar char="➢"/>
            </a:pPr>
            <a:r>
              <a:rPr lang="en">
                <a:latin typeface="Courier New"/>
                <a:ea typeface="Courier New"/>
                <a:cs typeface="Courier New"/>
                <a:sym typeface="Courier New"/>
              </a:rPr>
              <a:t>Diverse range of indigenous cultures</a:t>
            </a:r>
            <a:endParaRPr>
              <a:latin typeface="Courier New"/>
              <a:ea typeface="Courier New"/>
              <a:cs typeface="Courier New"/>
              <a:sym typeface="Courier New"/>
            </a:endParaRPr>
          </a:p>
          <a:p>
            <a:pPr marL="457200" lvl="0" indent="-317500" algn="l" rtl="0">
              <a:lnSpc>
                <a:spcPct val="150000"/>
              </a:lnSpc>
              <a:spcBef>
                <a:spcPts val="0"/>
              </a:spcBef>
              <a:spcAft>
                <a:spcPts val="0"/>
              </a:spcAft>
              <a:buSzPts val="1400"/>
              <a:buFont typeface="Courier New"/>
              <a:buChar char="➢"/>
            </a:pPr>
            <a:r>
              <a:rPr lang="en">
                <a:latin typeface="Courier New"/>
                <a:ea typeface="Courier New"/>
                <a:cs typeface="Courier New"/>
                <a:sym typeface="Courier New"/>
              </a:rPr>
              <a:t>Small and vulnerable societies </a:t>
            </a:r>
            <a:endParaRPr>
              <a:latin typeface="Courier New"/>
              <a:ea typeface="Courier New"/>
              <a:cs typeface="Courier New"/>
              <a:sym typeface="Courier New"/>
            </a:endParaRPr>
          </a:p>
          <a:p>
            <a:pPr marL="457200" lvl="0" indent="-317500" algn="l" rtl="0">
              <a:lnSpc>
                <a:spcPct val="150000"/>
              </a:lnSpc>
              <a:spcBef>
                <a:spcPts val="0"/>
              </a:spcBef>
              <a:spcAft>
                <a:spcPts val="0"/>
              </a:spcAft>
              <a:buSzPts val="1400"/>
              <a:buFont typeface="Courier New"/>
              <a:buChar char="➢"/>
            </a:pPr>
            <a:r>
              <a:rPr lang="en">
                <a:latin typeface="Courier New"/>
                <a:ea typeface="Courier New"/>
                <a:cs typeface="Courier New"/>
                <a:sym typeface="Courier New"/>
              </a:rPr>
              <a:t>Climate change and natural disasters</a:t>
            </a:r>
            <a:endParaRPr>
              <a:latin typeface="Courier New"/>
              <a:ea typeface="Courier New"/>
              <a:cs typeface="Courier New"/>
              <a:sym typeface="Courier New"/>
            </a:endParaRPr>
          </a:p>
          <a:p>
            <a:pPr marL="457200" lvl="0" indent="-317500" algn="l" rtl="0">
              <a:lnSpc>
                <a:spcPct val="150000"/>
              </a:lnSpc>
              <a:spcBef>
                <a:spcPts val="0"/>
              </a:spcBef>
              <a:spcAft>
                <a:spcPts val="0"/>
              </a:spcAft>
              <a:buSzPts val="1400"/>
              <a:buFont typeface="Courier New"/>
              <a:buChar char="➢"/>
            </a:pPr>
            <a:r>
              <a:rPr lang="en">
                <a:latin typeface="Courier New"/>
                <a:ea typeface="Courier New"/>
                <a:cs typeface="Courier New"/>
                <a:sym typeface="Courier New"/>
              </a:rPr>
              <a:t>Threatening demographic trends  </a:t>
            </a:r>
            <a:endParaRPr>
              <a:latin typeface="Courier New"/>
              <a:ea typeface="Courier New"/>
              <a:cs typeface="Courier New"/>
              <a:sym typeface="Courier New"/>
            </a:endParaRPr>
          </a:p>
        </p:txBody>
      </p:sp>
      <p:pic>
        <p:nvPicPr>
          <p:cNvPr id="322" name="Google Shape;322;p41"/>
          <p:cNvPicPr preferRelativeResize="0"/>
          <p:nvPr/>
        </p:nvPicPr>
        <p:blipFill rotWithShape="1">
          <a:blip r:embed="rId3">
            <a:alphaModFix/>
          </a:blip>
          <a:srcRect b="89321"/>
          <a:stretch/>
        </p:blipFill>
        <p:spPr>
          <a:xfrm>
            <a:off x="302450" y="4884300"/>
            <a:ext cx="8539101" cy="270574"/>
          </a:xfrm>
          <a:prstGeom prst="rect">
            <a:avLst/>
          </a:prstGeom>
          <a:noFill/>
          <a:ln>
            <a:noFill/>
          </a:ln>
        </p:spPr>
      </p:pic>
      <p:pic>
        <p:nvPicPr>
          <p:cNvPr id="323" name="Google Shape;323;p41"/>
          <p:cNvPicPr preferRelativeResize="0"/>
          <p:nvPr/>
        </p:nvPicPr>
        <p:blipFill>
          <a:blip r:embed="rId4">
            <a:alphaModFix/>
          </a:blip>
          <a:stretch>
            <a:fillRect/>
          </a:stretch>
        </p:blipFill>
        <p:spPr>
          <a:xfrm>
            <a:off x="8590600" y="4712525"/>
            <a:ext cx="341598" cy="3415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2"/>
          <p:cNvPicPr preferRelativeResize="0"/>
          <p:nvPr/>
        </p:nvPicPr>
        <p:blipFill>
          <a:blip r:embed="rId3">
            <a:alphaModFix amt="90000"/>
          </a:blip>
          <a:stretch>
            <a:fillRect/>
          </a:stretch>
        </p:blipFill>
        <p:spPr>
          <a:xfrm>
            <a:off x="0" y="0"/>
            <a:ext cx="9144001" cy="5143500"/>
          </a:xfrm>
          <a:prstGeom prst="rect">
            <a:avLst/>
          </a:prstGeom>
          <a:noFill/>
          <a:ln>
            <a:noFill/>
          </a:ln>
          <a:effectLst>
            <a:outerShdw blurRad="57150" dist="19050" dir="5400000" algn="bl" rotWithShape="0">
              <a:srgbClr val="000000">
                <a:alpha val="10000"/>
              </a:srgbClr>
            </a:outerShdw>
          </a:effectLst>
        </p:spPr>
      </p:pic>
      <p:pic>
        <p:nvPicPr>
          <p:cNvPr id="329" name="Google Shape;329;p42"/>
          <p:cNvPicPr preferRelativeResize="0"/>
          <p:nvPr/>
        </p:nvPicPr>
        <p:blipFill rotWithShape="1">
          <a:blip r:embed="rId4">
            <a:alphaModFix/>
          </a:blip>
          <a:srcRect t="30181" b="24116"/>
          <a:stretch/>
        </p:blipFill>
        <p:spPr>
          <a:xfrm>
            <a:off x="1881875" y="1666675"/>
            <a:ext cx="5380250" cy="584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REFERENCES(1)</a:t>
            </a:r>
            <a:endParaRPr sz="3000">
              <a:latin typeface="Courier New"/>
              <a:ea typeface="Courier New"/>
              <a:cs typeface="Courier New"/>
              <a:sym typeface="Courier New"/>
            </a:endParaRPr>
          </a:p>
        </p:txBody>
      </p:sp>
      <p:sp>
        <p:nvSpPr>
          <p:cNvPr id="335" name="Google Shape;335;p43"/>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Char char="●"/>
            </a:pPr>
            <a:r>
              <a:rPr lang="en" sz="1000">
                <a:solidFill>
                  <a:schemeClr val="dk1"/>
                </a:solidFill>
              </a:rPr>
              <a:t>National Geographic. (n.d.). Australia and Oceania: Physical Geography. National Geographic. Retrieved from: </a:t>
            </a:r>
            <a:r>
              <a:rPr lang="en" sz="1000" u="sng">
                <a:solidFill>
                  <a:srgbClr val="1155CC"/>
                </a:solidFill>
                <a:hlinkClick r:id="rId3"/>
              </a:rPr>
              <a:t>https://www.nationalgeographic.org/encyclopedia/oceania-physical-geography/</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United Nations. (2017). Statistical Yearbook 2017 Edition. United Nations. Retrieved from: </a:t>
            </a:r>
            <a:r>
              <a:rPr lang="en" sz="1000" u="sng">
                <a:solidFill>
                  <a:srgbClr val="1155CC"/>
                </a:solidFill>
                <a:hlinkClick r:id="rId4"/>
              </a:rPr>
              <a:t>https://unstats.un.org/unsd/publications/statistical-yearbook/files/syb60/syb60.pdf</a:t>
            </a:r>
            <a:r>
              <a:rPr lang="en" sz="1000">
                <a:solidFill>
                  <a:schemeClr val="dk1"/>
                </a:solidFill>
              </a:rPr>
              <a:t>.</a:t>
            </a:r>
            <a:endParaRPr sz="1000">
              <a:solidFill>
                <a:schemeClr val="dk1"/>
              </a:solidFill>
            </a:endParaRPr>
          </a:p>
          <a:p>
            <a:pPr marL="457200" lvl="0" indent="-292100" algn="l" rtl="0">
              <a:spcBef>
                <a:spcPts val="0"/>
              </a:spcBef>
              <a:spcAft>
                <a:spcPts val="0"/>
              </a:spcAft>
              <a:buSzPts val="1000"/>
              <a:buChar char="●"/>
            </a:pPr>
            <a:r>
              <a:rPr lang="en" sz="1000">
                <a:solidFill>
                  <a:schemeClr val="dk1"/>
                </a:solidFill>
              </a:rPr>
              <a:t>World Bank. (n.d.). </a:t>
            </a:r>
            <a:r>
              <a:rPr lang="en" sz="1000">
                <a:solidFill>
                  <a:srgbClr val="101F28"/>
                </a:solidFill>
              </a:rPr>
              <a:t>Educational attainment, at least Master's or equivalent, population 25+, total (%) (cumulative). World Bank. Retrieved from:</a:t>
            </a:r>
            <a:r>
              <a:rPr lang="en" sz="1000">
                <a:solidFill>
                  <a:schemeClr val="dk1"/>
                </a:solidFill>
              </a:rPr>
              <a:t> </a:t>
            </a:r>
            <a:r>
              <a:rPr lang="en" sz="1000" u="sng">
                <a:solidFill>
                  <a:srgbClr val="1155CC"/>
                </a:solidFill>
                <a:hlinkClick r:id="rId5"/>
              </a:rPr>
              <a:t>https://data.worldbank.org/indicator/SE.TER.CUAT.MS.ZS</a:t>
            </a:r>
            <a:r>
              <a:rPr lang="en" sz="1000">
                <a:solidFill>
                  <a:schemeClr val="dk1"/>
                </a:solidFill>
              </a:rPr>
              <a:t>.</a:t>
            </a:r>
            <a:endParaRPr sz="1000">
              <a:solidFill>
                <a:schemeClr val="dk1"/>
              </a:solidFill>
            </a:endParaRPr>
          </a:p>
          <a:p>
            <a:pPr marL="457200" lvl="0" indent="-292100" algn="l" rtl="0">
              <a:spcBef>
                <a:spcPts val="0"/>
              </a:spcBef>
              <a:spcAft>
                <a:spcPts val="0"/>
              </a:spcAft>
              <a:buSzPts val="1000"/>
              <a:buChar char="●"/>
            </a:pPr>
            <a:r>
              <a:rPr lang="en" sz="1000">
                <a:solidFill>
                  <a:schemeClr val="dk1"/>
                </a:solidFill>
              </a:rPr>
              <a:t>World Bank. (n.d.). Why is there missing data for high-income countries? World Bank. Retrieved from: </a:t>
            </a:r>
            <a:r>
              <a:rPr lang="en" sz="1000" u="sng">
                <a:solidFill>
                  <a:srgbClr val="1155CC"/>
                </a:solidFill>
                <a:hlinkClick r:id="rId6"/>
              </a:rPr>
              <a:t>https://datahelpdesk.worldbank.org/knowledgebase/articles/198559-why-is-there-missing-data-for-high-income-countrie</a:t>
            </a:r>
            <a:r>
              <a:rPr lang="en" sz="1000">
                <a:solidFill>
                  <a:srgbClr val="101F28"/>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World Bank. (n.d.). Why are some data not available? World Bank. Retrieved from: </a:t>
            </a:r>
            <a:r>
              <a:rPr lang="en" sz="1000" u="sng">
                <a:solidFill>
                  <a:srgbClr val="1155CC"/>
                </a:solidFill>
                <a:hlinkClick r:id="rId7"/>
              </a:rPr>
              <a:t>https://datahelpdesk.worldbank.org/knowledgebase/articles/191133-why-are-some-data-not-available</a:t>
            </a:r>
            <a:r>
              <a:rPr lang="en" sz="1000">
                <a:solidFill>
                  <a:schemeClr val="dk1"/>
                </a:solidFill>
              </a:rPr>
              <a:t>.</a:t>
            </a:r>
            <a:endParaRPr sz="1000" u="sng">
              <a:solidFill>
                <a:srgbClr val="1155CC"/>
              </a:solidFill>
            </a:endParaRPr>
          </a:p>
          <a:p>
            <a:pPr marL="457200" lvl="0" indent="-292100" algn="l" rtl="0">
              <a:lnSpc>
                <a:spcPct val="115000"/>
              </a:lnSpc>
              <a:spcBef>
                <a:spcPts val="0"/>
              </a:spcBef>
              <a:spcAft>
                <a:spcPts val="0"/>
              </a:spcAft>
              <a:buSzPts val="1000"/>
              <a:buChar char="●"/>
            </a:pPr>
            <a:r>
              <a:rPr lang="en" sz="1000">
                <a:solidFill>
                  <a:schemeClr val="dk1"/>
                </a:solidFill>
              </a:rPr>
              <a:t>World Bank. (n.d.). How does the World Bank classify countries? World Bank. Retrieved from: </a:t>
            </a:r>
            <a:r>
              <a:rPr lang="en" sz="1000" u="sng">
                <a:solidFill>
                  <a:srgbClr val="1155CC"/>
                </a:solidFill>
                <a:hlinkClick r:id="rId8"/>
              </a:rPr>
              <a:t>https://datahelpdesk.worldbank.org/knowledgebase/articles/378834-how-does-the-world-bank-classify-countries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IndexMundi. (n.d.). GINI index (World Bank estimate) - Country Ranking. IndexMundi. Retrieved from: </a:t>
            </a:r>
            <a:r>
              <a:rPr lang="en" sz="1000" u="sng">
                <a:solidFill>
                  <a:srgbClr val="1155CC"/>
                </a:solidFill>
                <a:hlinkClick r:id="rId9"/>
              </a:rPr>
              <a:t>https://www.indexmundi.com/facts/indicators/SI.POV.GINI/rankings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World Bank. (n.d.). American Samoa. World Bank. Retrieved from: </a:t>
            </a:r>
            <a:r>
              <a:rPr lang="en" sz="1000" u="sng">
                <a:solidFill>
                  <a:srgbClr val="1155CC"/>
                </a:solidFill>
                <a:hlinkClick r:id="rId10"/>
              </a:rPr>
              <a:t>https://datacatalog.worldbank.org/country/american-samoa</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Sheppard Software. (n.d.). Economy of Oceania. Sheppard Software. Retrieved from: </a:t>
            </a:r>
            <a:r>
              <a:rPr lang="en" sz="1000" u="sng">
                <a:solidFill>
                  <a:srgbClr val="1155CC"/>
                </a:solidFill>
                <a:hlinkClick r:id="rId11"/>
              </a:rPr>
              <a:t>http://www.sheppardsoftware.com/Oceaniaweb/factfile/Unique-facts-Oceania20.htm</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United Nations Population Fund. (2014, April). Population and Development Profiles: Pacific Island Countries. United Nations Population Fund. Retrieved from: </a:t>
            </a:r>
            <a:r>
              <a:rPr lang="en" sz="1000" u="sng">
                <a:solidFill>
                  <a:srgbClr val="1155CC"/>
                </a:solidFill>
                <a:hlinkClick r:id="rId12"/>
              </a:rPr>
              <a:t>https://pacific.unfpa.org/sites/default/files/pub-pdf/web__140414_UNFPAPopulationandDevelopmentProfiles-PacificSub-RegionExtendedv1LRv2_0.pdf</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Nations Online. (n.d.). Countries of Australia and Oceania. Nations Online. Retrieved from: </a:t>
            </a:r>
            <a:r>
              <a:rPr lang="en" sz="1000" u="sng">
                <a:solidFill>
                  <a:srgbClr val="1155CC"/>
                </a:solidFill>
                <a:hlinkClick r:id="rId13"/>
              </a:rPr>
              <a:t>https://www.nationsonline.org/oneworld/oceania.htm</a:t>
            </a:r>
            <a:r>
              <a:rPr lang="en" sz="1000">
                <a:solidFill>
                  <a:schemeClr val="dk1"/>
                </a:solidFill>
              </a:rPr>
              <a:t>.</a:t>
            </a:r>
            <a:endParaRPr sz="1000" u="sng">
              <a:solidFill>
                <a:srgbClr val="1155CC"/>
              </a:solidFill>
            </a:endParaRPr>
          </a:p>
          <a:p>
            <a:pPr marL="457200" lvl="0" indent="-292100" algn="l" rtl="0">
              <a:lnSpc>
                <a:spcPct val="115000"/>
              </a:lnSpc>
              <a:spcBef>
                <a:spcPts val="0"/>
              </a:spcBef>
              <a:spcAft>
                <a:spcPts val="0"/>
              </a:spcAft>
              <a:buSzPts val="1000"/>
              <a:buChar char="●"/>
            </a:pPr>
            <a:r>
              <a:rPr lang="en" sz="1000">
                <a:solidFill>
                  <a:schemeClr val="dk1"/>
                </a:solidFill>
              </a:rPr>
              <a:t>World Bank. (n.d.). Pacific island small states. World Bank. Retrieved from: </a:t>
            </a:r>
            <a:r>
              <a:rPr lang="en" sz="1000" u="sng">
                <a:solidFill>
                  <a:srgbClr val="1155CC"/>
                </a:solidFill>
                <a:hlinkClick r:id="rId14"/>
              </a:rPr>
              <a:t>https://data.worldbank.org/region/pacific-island-small-states</a:t>
            </a:r>
            <a:endParaRPr sz="1000" u="sng">
              <a:solidFill>
                <a:srgbClr val="1155CC"/>
              </a:solidFill>
            </a:endParaRPr>
          </a:p>
          <a:p>
            <a:pPr marL="0" lvl="0" indent="0" algn="l" rtl="0">
              <a:spcBef>
                <a:spcPts val="0"/>
              </a:spcBef>
              <a:spcAft>
                <a:spcPts val="0"/>
              </a:spcAft>
              <a:buNone/>
            </a:pPr>
            <a:endParaRPr sz="1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a:blip r:embed="rId3">
            <a:alphaModFix amt="90000"/>
          </a:blip>
          <a:stretch>
            <a:fillRect/>
          </a:stretch>
        </p:blipFill>
        <p:spPr>
          <a:xfrm>
            <a:off x="0" y="0"/>
            <a:ext cx="4572000" cy="5143500"/>
          </a:xfrm>
          <a:prstGeom prst="rect">
            <a:avLst/>
          </a:prstGeom>
          <a:noFill/>
          <a:ln>
            <a:noFill/>
          </a:ln>
        </p:spPr>
      </p:pic>
      <p:pic>
        <p:nvPicPr>
          <p:cNvPr id="148" name="Google Shape;148;p26"/>
          <p:cNvPicPr preferRelativeResize="0"/>
          <p:nvPr/>
        </p:nvPicPr>
        <p:blipFill rotWithShape="1">
          <a:blip r:embed="rId4">
            <a:alphaModFix/>
          </a:blip>
          <a:srcRect l="10615" r="33921"/>
          <a:stretch/>
        </p:blipFill>
        <p:spPr>
          <a:xfrm>
            <a:off x="4572000" y="0"/>
            <a:ext cx="4572001" cy="5143499"/>
          </a:xfrm>
          <a:prstGeom prst="rect">
            <a:avLst/>
          </a:prstGeom>
          <a:noFill/>
          <a:ln>
            <a:noFill/>
          </a:ln>
        </p:spPr>
      </p:pic>
      <p:pic>
        <p:nvPicPr>
          <p:cNvPr id="149" name="Google Shape;149;p26"/>
          <p:cNvPicPr preferRelativeResize="0"/>
          <p:nvPr/>
        </p:nvPicPr>
        <p:blipFill>
          <a:blip r:embed="rId5">
            <a:alphaModFix/>
          </a:blip>
          <a:stretch>
            <a:fillRect/>
          </a:stretch>
        </p:blipFill>
        <p:spPr>
          <a:xfrm>
            <a:off x="4572000" y="4024194"/>
            <a:ext cx="4571999" cy="1119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1"/>
                                        <p:tgtEl>
                                          <p:spTgt spid="148"/>
                                        </p:tgtEl>
                                      </p:cBhvr>
                                    </p:animEffect>
                                  </p:childTnLst>
                                </p:cTn>
                              </p:par>
                              <p:par>
                                <p:cTn id="13" presetID="10" presetClass="entr" presetSubtype="0" fill="hold" nodeType="with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fade">
                                      <p:cBhvr>
                                        <p:cTn id="15" dur="1"/>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REFERENCES(2)</a:t>
            </a:r>
            <a:endParaRPr sz="3000">
              <a:latin typeface="Courier New"/>
              <a:ea typeface="Courier New"/>
              <a:cs typeface="Courier New"/>
              <a:sym typeface="Courier New"/>
            </a:endParaRPr>
          </a:p>
        </p:txBody>
      </p:sp>
      <p:sp>
        <p:nvSpPr>
          <p:cNvPr id="341" name="Google Shape;341;p44"/>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Char char="●"/>
            </a:pPr>
            <a:r>
              <a:rPr lang="en" sz="1000">
                <a:solidFill>
                  <a:schemeClr val="dk1"/>
                </a:solidFill>
              </a:rPr>
              <a:t>CNN. (2019, July 22). Why China is challenging Australia for influence over the Pacific Islands. CNN. Retrieved from: </a:t>
            </a:r>
            <a:r>
              <a:rPr lang="en" sz="1000" u="sng">
                <a:solidFill>
                  <a:srgbClr val="1155CC"/>
                </a:solidFill>
                <a:hlinkClick r:id="rId3"/>
              </a:rPr>
              <a:t>https://www.cnn.com/2019/07/22/asia/china-australia-pacific-investment-intl-hnk/index.html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Lawson, S. (2018, June 26). CONTENDING SECURITY INTERESTS IN OCEANIA. SSANSE. Retrieved from: </a:t>
            </a:r>
            <a:r>
              <a:rPr lang="en" sz="1000" u="sng">
                <a:solidFill>
                  <a:srgbClr val="1155CC"/>
                </a:solidFill>
                <a:hlinkClick r:id="rId4"/>
              </a:rPr>
              <a:t>http://ams.hi.is/wp-content/uploads/2018/06/Contending-Security-Interests-in-Oceania-1.pdf</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Goiran, H. (2018, March 26). THE ROLE OF THE FRENCH MILITARY ON KEY ISSUES FOR OCEANIA. East-West Center. Retrieved from: </a:t>
            </a:r>
            <a:r>
              <a:rPr lang="en" sz="1000" u="sng">
                <a:solidFill>
                  <a:srgbClr val="1155CC"/>
                </a:solidFill>
                <a:hlinkClick r:id="rId5"/>
              </a:rPr>
              <a:t>https://www.eastwestcenter.org/publications/the-role-the-french-military-key-issues-oceania</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The Diplomat. (2011, August 3). Why Oceania Matters. The Diplomat. Retrieved from: </a:t>
            </a:r>
            <a:r>
              <a:rPr lang="en" sz="1000" u="sng">
                <a:solidFill>
                  <a:srgbClr val="1155CC"/>
                </a:solidFill>
                <a:hlinkClick r:id="rId6"/>
              </a:rPr>
              <a:t>https://thediplomat.com/2011/08/why-oceania-matters/</a:t>
            </a:r>
            <a:r>
              <a:rPr lang="en" sz="1000">
                <a:solidFill>
                  <a:schemeClr val="dk1"/>
                </a:solidFill>
              </a:rPr>
              <a:t>.</a:t>
            </a:r>
            <a:endParaRPr sz="1000" u="sng">
              <a:solidFill>
                <a:srgbClr val="1155CC"/>
              </a:solidFill>
            </a:endParaRPr>
          </a:p>
          <a:p>
            <a:pPr marL="457200" lvl="0" indent="-292100" algn="l" rtl="0">
              <a:lnSpc>
                <a:spcPct val="115000"/>
              </a:lnSpc>
              <a:spcBef>
                <a:spcPts val="0"/>
              </a:spcBef>
              <a:spcAft>
                <a:spcPts val="0"/>
              </a:spcAft>
              <a:buSzPts val="1000"/>
              <a:buChar char="●"/>
            </a:pPr>
            <a:r>
              <a:rPr lang="en" sz="1000">
                <a:solidFill>
                  <a:schemeClr val="dk1"/>
                </a:solidFill>
              </a:rPr>
              <a:t>U.S. Energy Information Administration. (2018, October 18). American Samoa Profile Analysis. U.S. Energy Information Administration. Retrieved from: </a:t>
            </a:r>
            <a:r>
              <a:rPr lang="en" sz="1000" u="sng">
                <a:solidFill>
                  <a:srgbClr val="1155CC"/>
                </a:solidFill>
                <a:hlinkClick r:id="rId7"/>
              </a:rPr>
              <a:t>https://www.eia.gov/state/analysis.php?sid=AQ</a:t>
            </a:r>
            <a:r>
              <a:rPr lang="en" sz="1000">
                <a:solidFill>
                  <a:schemeClr val="dk1"/>
                </a:solidFill>
              </a:rPr>
              <a:t>. </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Turner, R. (2007, July). AMERICAN SAMOA BUSINESS OPPORTUNITIES REPORT. U.S. Department of the Interior. Retrieved from: </a:t>
            </a:r>
            <a:r>
              <a:rPr lang="en" sz="1000" u="sng">
                <a:solidFill>
                  <a:srgbClr val="1155CC"/>
                </a:solidFill>
                <a:hlinkClick r:id="rId8"/>
              </a:rPr>
              <a:t>https://www.doi.gov/sites/doi.gov/files/migrated/oia/reports/upload/American-Samoa_Business-Opportunities_2007_FINAL.pdf</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U.S. Department of the Interior. (n.d.). American Samoa. U.S. Department of the Interior. Retrieved from: </a:t>
            </a:r>
            <a:r>
              <a:rPr lang="en" sz="1000" u="sng">
                <a:solidFill>
                  <a:srgbClr val="1155CC"/>
                </a:solidFill>
                <a:hlinkClick r:id="rId9"/>
              </a:rPr>
              <a:t>https://www.doi.gov/oia/islands/american-samoa</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US National Library of Medicine. (2015, May). Insights in Public Health</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A Tale of Two Polities: Health in Independent and American Samoa. US National Library of Medicine. Retrieved from: </a:t>
            </a:r>
            <a:r>
              <a:rPr lang="en" sz="1000" u="sng">
                <a:solidFill>
                  <a:srgbClr val="1155CC"/>
                </a:solidFill>
                <a:hlinkClick r:id="rId10"/>
              </a:rPr>
              <a:t>https://www.ncbi.nlm.nih.gov/pmc/articles/PMC4443619/</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Samoa News. (2018, October 20). 2017 American Samoa Statistical Yearbook shows decline in population. Samoa News. Retrieved from: </a:t>
            </a:r>
            <a:r>
              <a:rPr lang="en" sz="1000" u="sng">
                <a:solidFill>
                  <a:srgbClr val="1155CC"/>
                </a:solidFill>
                <a:hlinkClick r:id="rId11"/>
              </a:rPr>
              <a:t>http://www.samoanews.com/local-news/2017-american-samoa-statistical-yearbook-shows-decline-population</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American Samoa Department of Commerce. (n.d.). Educational Institutions and Enrollment. American Samoa Department of Commerce. Retrieved from: </a:t>
            </a:r>
            <a:r>
              <a:rPr lang="en" sz="1000" u="sng">
                <a:solidFill>
                  <a:srgbClr val="1155CC"/>
                </a:solidFill>
                <a:hlinkClick r:id="rId12"/>
              </a:rPr>
              <a:t>https://americansamoa.prism.spc.int/social/education/educational-institutions-and-enrollment</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Internet World Stats. (n.d.). </a:t>
            </a:r>
            <a:r>
              <a:rPr lang="en" sz="1000">
                <a:solidFill>
                  <a:srgbClr val="333333"/>
                </a:solidFill>
              </a:rPr>
              <a:t>American Samoa</a:t>
            </a:r>
            <a:endParaRPr sz="1000">
              <a:solidFill>
                <a:srgbClr val="333333"/>
              </a:solidFill>
            </a:endParaRPr>
          </a:p>
          <a:p>
            <a:pPr marL="457200" lvl="0" indent="-292100" algn="l" rtl="0">
              <a:lnSpc>
                <a:spcPct val="115000"/>
              </a:lnSpc>
              <a:spcBef>
                <a:spcPts val="0"/>
              </a:spcBef>
              <a:spcAft>
                <a:spcPts val="0"/>
              </a:spcAft>
              <a:buSzPts val="1000"/>
              <a:buChar char="●"/>
            </a:pPr>
            <a:r>
              <a:rPr lang="en" sz="1000">
                <a:solidFill>
                  <a:srgbClr val="333333"/>
                </a:solidFill>
              </a:rPr>
              <a:t>Internet usage, broadband and telecommunications reports. Retrieved from:</a:t>
            </a:r>
            <a:r>
              <a:rPr lang="en" sz="1000">
                <a:solidFill>
                  <a:schemeClr val="dk1"/>
                </a:solidFill>
              </a:rPr>
              <a:t> </a:t>
            </a:r>
            <a:r>
              <a:rPr lang="en" sz="1000" u="sng">
                <a:solidFill>
                  <a:srgbClr val="1155CC"/>
                </a:solidFill>
                <a:hlinkClick r:id="rId13"/>
              </a:rPr>
              <a:t>https://www.internetworldstats.com/sp/as.htm</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100">
                <a:solidFill>
                  <a:schemeClr val="dk1"/>
                </a:solidFill>
              </a:rPr>
              <a:t>University of Wisconsin-Madison Libraries. (n.d.). Country Statistical Yearbooks : Oceania. University of Wisconsin-Madison Libraries. Retrieved from: </a:t>
            </a:r>
            <a:r>
              <a:rPr lang="en" sz="1100" u="sng">
                <a:solidFill>
                  <a:srgbClr val="1155CC"/>
                </a:solidFill>
                <a:hlinkClick r:id="rId14"/>
              </a:rPr>
              <a:t>https://researchguides.library.wisc.edu/c.php?g=177700&amp;p=1169249</a:t>
            </a:r>
            <a:r>
              <a:rPr lang="en" sz="1100">
                <a:solidFill>
                  <a:schemeClr val="dk1"/>
                </a:solidFill>
              </a:rPr>
              <a:t>.</a:t>
            </a:r>
            <a:endParaRPr sz="11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REFERENCES(3)</a:t>
            </a:r>
            <a:endParaRPr sz="3000">
              <a:latin typeface="Courier New"/>
              <a:ea typeface="Courier New"/>
              <a:cs typeface="Courier New"/>
              <a:sym typeface="Courier New"/>
            </a:endParaRPr>
          </a:p>
        </p:txBody>
      </p:sp>
      <p:sp>
        <p:nvSpPr>
          <p:cNvPr id="347" name="Google Shape;347;p45"/>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Char char="●"/>
            </a:pPr>
            <a:r>
              <a:rPr lang="en" sz="1000">
                <a:solidFill>
                  <a:schemeClr val="dk1"/>
                </a:solidFill>
              </a:rPr>
              <a:t>The Conversation. (2017, June 19). </a:t>
            </a:r>
            <a:r>
              <a:rPr lang="en" sz="1000">
                <a:solidFill>
                  <a:schemeClr val="dk1"/>
                </a:solidFill>
                <a:highlight>
                  <a:srgbClr val="FFFFFF"/>
                </a:highlight>
              </a:rPr>
              <a:t>Income inequality exists in Australia, but the true picture may not be as bad as you thought. The Conversation. Retrieved from:</a:t>
            </a:r>
            <a:r>
              <a:rPr lang="en" sz="1000">
                <a:solidFill>
                  <a:schemeClr val="dk1"/>
                </a:solidFill>
              </a:rPr>
              <a:t> </a:t>
            </a:r>
            <a:r>
              <a:rPr lang="en" sz="1000" u="sng">
                <a:solidFill>
                  <a:srgbClr val="1155CC"/>
                </a:solidFill>
                <a:hlinkClick r:id="rId3"/>
              </a:rPr>
              <a:t>https://theconversation.com/income-inequality-exists-in-australia-but-the-true-picture-may-not-be-as-bad-as-you-thought-75221</a:t>
            </a:r>
            <a:r>
              <a:rPr lang="en" sz="1000">
                <a:solidFill>
                  <a:schemeClr val="dk1"/>
                </a:solidFill>
                <a:highlight>
                  <a:srgbClr val="FFFFFF"/>
                </a:highlight>
              </a:rPr>
              <a:t>.</a:t>
            </a:r>
            <a:endParaRPr sz="1000">
              <a:solidFill>
                <a:schemeClr val="dk1"/>
              </a:solidFill>
              <a:highlight>
                <a:srgbClr val="FFFFFF"/>
              </a:highlight>
            </a:endParaRPr>
          </a:p>
          <a:p>
            <a:pPr marL="457200" lvl="0" indent="-292100" algn="l" rtl="0">
              <a:lnSpc>
                <a:spcPct val="115000"/>
              </a:lnSpc>
              <a:spcBef>
                <a:spcPts val="0"/>
              </a:spcBef>
              <a:spcAft>
                <a:spcPts val="0"/>
              </a:spcAft>
              <a:buSzPts val="1000"/>
              <a:buChar char="●"/>
            </a:pPr>
            <a:r>
              <a:rPr lang="en" sz="1000">
                <a:solidFill>
                  <a:schemeClr val="dk1"/>
                </a:solidFill>
                <a:highlight>
                  <a:srgbClr val="FFFFFF"/>
                </a:highlight>
              </a:rPr>
              <a:t>Parliament of Australia. (2018, October 29). </a:t>
            </a:r>
            <a:r>
              <a:rPr lang="en" sz="1000">
                <a:solidFill>
                  <a:srgbClr val="222222"/>
                </a:solidFill>
                <a:highlight>
                  <a:srgbClr val="FFFFFF"/>
                </a:highlight>
              </a:rPr>
              <a:t>State Statistical Bulletin 2017-18. Parliament of Australia. Retrieved from: </a:t>
            </a:r>
            <a:r>
              <a:rPr lang="en" sz="1000" u="sng">
                <a:solidFill>
                  <a:srgbClr val="1155CC"/>
                </a:solidFill>
                <a:hlinkClick r:id="rId4"/>
              </a:rPr>
              <a:t>https://www.aph.gov.au/About_Parliament/Parliamentary_Departments/Parliamentary_Library/pubs/rp/rp1819/SSB-1718</a:t>
            </a:r>
            <a:r>
              <a:rPr lang="en" sz="1000">
                <a:solidFill>
                  <a:srgbClr val="222222"/>
                </a:solidFill>
                <a:highlight>
                  <a:srgbClr val="FFFFFF"/>
                </a:highlight>
              </a:rPr>
              <a:t>.</a:t>
            </a:r>
            <a:endParaRPr sz="1000">
              <a:solidFill>
                <a:srgbClr val="222222"/>
              </a:solidFill>
              <a:highlight>
                <a:srgbClr val="FFFFFF"/>
              </a:highlight>
            </a:endParaRPr>
          </a:p>
          <a:p>
            <a:pPr marL="457200" lvl="0" indent="-292100" algn="l" rtl="0">
              <a:lnSpc>
                <a:spcPct val="115000"/>
              </a:lnSpc>
              <a:spcBef>
                <a:spcPts val="0"/>
              </a:spcBef>
              <a:spcAft>
                <a:spcPts val="0"/>
              </a:spcAft>
              <a:buSzPts val="1000"/>
              <a:buChar char="●"/>
            </a:pPr>
            <a:r>
              <a:rPr lang="en" sz="1000">
                <a:solidFill>
                  <a:srgbClr val="222222"/>
                </a:solidFill>
                <a:highlight>
                  <a:srgbClr val="FFFFFF"/>
                </a:highlight>
              </a:rPr>
              <a:t>Statista. (2019, January 10). Australia - Statistics &amp; Facts. Statista. Retrieved from: </a:t>
            </a:r>
            <a:r>
              <a:rPr lang="en" sz="1000" u="sng">
                <a:solidFill>
                  <a:srgbClr val="1155CC"/>
                </a:solidFill>
                <a:hlinkClick r:id="rId5"/>
              </a:rPr>
              <a:t>https://www.statista.com/topics/752/australia/</a:t>
            </a:r>
            <a:r>
              <a:rPr lang="en" sz="1000">
                <a:solidFill>
                  <a:srgbClr val="222222"/>
                </a:solidFill>
                <a:highlight>
                  <a:srgbClr val="FFFFFF"/>
                </a:highlight>
              </a:rPr>
              <a:t>.</a:t>
            </a:r>
            <a:endParaRPr sz="1000">
              <a:solidFill>
                <a:srgbClr val="222222"/>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Central Intelligence Agency. (n.d.). AUSTRALIA - OCEANIA :: AUSTRALIA. Central Intelligence Agency. Retrieved from:</a:t>
            </a:r>
            <a:endParaRPr sz="1000" u="sng">
              <a:solidFill>
                <a:srgbClr val="1155CC"/>
              </a:solidFill>
            </a:endParaRPr>
          </a:p>
          <a:p>
            <a:pPr marL="457200" lvl="0" indent="-292100" algn="l" rtl="0">
              <a:lnSpc>
                <a:spcPct val="115000"/>
              </a:lnSpc>
              <a:spcBef>
                <a:spcPts val="0"/>
              </a:spcBef>
              <a:spcAft>
                <a:spcPts val="0"/>
              </a:spcAft>
              <a:buSzPts val="1000"/>
              <a:buChar char="●"/>
            </a:pPr>
            <a:r>
              <a:rPr lang="en" sz="1000" u="sng">
                <a:solidFill>
                  <a:srgbClr val="1155CC"/>
                </a:solidFill>
                <a:hlinkClick r:id="rId6"/>
              </a:rPr>
              <a:t>https://www.cia.gov/library/publications/resources/the-world-factbook/geos/print_as.html</a:t>
            </a:r>
            <a:r>
              <a:rPr lang="en" sz="1000">
                <a:solidFill>
                  <a:schemeClr val="dk1"/>
                </a:solidFill>
                <a:highlight>
                  <a:srgbClr val="FFFFFF"/>
                </a:highlight>
              </a:rPr>
              <a:t>.</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Fiji Bureau of Statistics. (n.d.). Fiji Statistics at a Glance. Fiji Bureau of Statistics. Retrieved from: </a:t>
            </a:r>
            <a:r>
              <a:rPr lang="en" sz="1000" u="sng">
                <a:solidFill>
                  <a:srgbClr val="1155CC"/>
                </a:solidFill>
                <a:hlinkClick r:id="rId7"/>
              </a:rPr>
              <a:t>https://www.statsfiji.gov.fj/</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Central Intelligence Agency. (n.d.). AUSTRALIA - OCEANIA :: FIJI. Central Intelligence Agency. Retrieved from:</a:t>
            </a:r>
            <a:r>
              <a:rPr lang="en" sz="1000" u="sng">
                <a:solidFill>
                  <a:srgbClr val="1155CC"/>
                </a:solidFill>
              </a:rPr>
              <a:t> </a:t>
            </a:r>
            <a:r>
              <a:rPr lang="en" sz="1000" u="sng">
                <a:solidFill>
                  <a:srgbClr val="1155CC"/>
                </a:solidFill>
                <a:hlinkClick r:id="rId8"/>
              </a:rPr>
              <a:t>https://www.cia.gov/library/publications/the-world-factbook/geos/fj.html</a:t>
            </a:r>
            <a:r>
              <a:rPr lang="en" sz="1000">
                <a:solidFill>
                  <a:schemeClr val="dk1"/>
                </a:solidFill>
                <a:highlight>
                  <a:srgbClr val="FFFFFF"/>
                </a:highlight>
              </a:rPr>
              <a:t>.</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The Fijian Government. (2018, October 1). Fiji Bureau of Statistics Releases 2017 Census Results. The Fijian Government. Retrieved from: </a:t>
            </a:r>
            <a:r>
              <a:rPr lang="en" sz="1000" u="sng">
                <a:solidFill>
                  <a:srgbClr val="1155CC"/>
                </a:solidFill>
                <a:hlinkClick r:id="rId9"/>
              </a:rPr>
              <a:t>https://www.fiji.gov.fj/Media-Centre/News/Fiji-Bureau-of-Statistics-Releases-2017-Census-Res</a:t>
            </a:r>
            <a:r>
              <a:rPr lang="en" sz="1000">
                <a:solidFill>
                  <a:schemeClr val="dk1"/>
                </a:solidFill>
                <a:highlight>
                  <a:srgbClr val="FFFFFF"/>
                </a:highlight>
              </a:rPr>
              <a:t>.</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Central Intelligence Agency. (n.d.). AUSTRALIA - OCEANIA :: PALAU. Central Intelligence Agency. Retrieved from:</a:t>
            </a:r>
            <a:r>
              <a:rPr lang="en" sz="1000" u="sng">
                <a:solidFill>
                  <a:srgbClr val="1155CC"/>
                </a:solidFill>
              </a:rPr>
              <a:t> </a:t>
            </a:r>
            <a:r>
              <a:rPr lang="en" sz="1000" u="sng">
                <a:solidFill>
                  <a:srgbClr val="1155CC"/>
                </a:solidFill>
                <a:hlinkClick r:id="rId10"/>
              </a:rPr>
              <a:t>https://www.cia.gov/library/publications/resources/the-world-factbook/geos/print_ps.html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Countrymeters. (n.d.). Palau Population. Countrymeters. Retrieved from: </a:t>
            </a:r>
            <a:r>
              <a:rPr lang="en" sz="1000" u="sng">
                <a:solidFill>
                  <a:srgbClr val="1155CC"/>
                </a:solidFill>
                <a:hlinkClick r:id="rId11"/>
              </a:rPr>
              <a:t>https://countrymeters.info/en/Palau#literacy</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Theodora. (2019, February 8). Palau Economy 2019. Theodora. Retrieved from: </a:t>
            </a:r>
            <a:r>
              <a:rPr lang="en" sz="1000" u="sng">
                <a:solidFill>
                  <a:srgbClr val="1155CC"/>
                </a:solidFill>
                <a:hlinkClick r:id="rId12"/>
              </a:rPr>
              <a:t>https://theodora.com/wfbcurrent/palau/palau_economy.html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(2018, January 20). Palau Total fertility rate. IndexMundi. Retrieved from: </a:t>
            </a:r>
            <a:r>
              <a:rPr lang="en" sz="1000" u="sng">
                <a:solidFill>
                  <a:srgbClr val="1155CC"/>
                </a:solidFill>
                <a:hlinkClick r:id="rId13"/>
              </a:rPr>
              <a:t>https://www.indexmundi.com/palau/total_fertility_rate.html</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u="sng">
                <a:solidFill>
                  <a:srgbClr val="1155CC"/>
                </a:solidFill>
                <a:hlinkClick r:id="rId11"/>
              </a:rPr>
              <a:t>https://countrymeters.info/en/Palau#literacy</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TRADING ECONOMICS. (n.d.). Palau - Urban population (% of total). TRADING ECONOMICS. Retrieved from: </a:t>
            </a:r>
            <a:r>
              <a:rPr lang="en" sz="1000" u="sng">
                <a:solidFill>
                  <a:srgbClr val="1155CC"/>
                </a:solidFill>
                <a:hlinkClick r:id="rId14"/>
              </a:rPr>
              <a:t>https://tradingeconomics.com/palau/urban-population-percent-of-total-wb-data.html#targetText=Urban%20population%20(%25%20of%20total)%20in%20Palau%20was%20reported%20at,compiled%20from%20officially%20recognized%20sources.&amp;targetText=Urban%20population%20refers%20to%20people,defined%20by%20national%20statistical%20offices</a:t>
            </a:r>
            <a:r>
              <a:rPr lang="en" sz="1000">
                <a:solidFill>
                  <a:schemeClr val="dk1"/>
                </a:solidFill>
              </a:rPr>
              <a:t>.</a:t>
            </a:r>
            <a:endParaRPr sz="1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6"/>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REFERENCES(4)</a:t>
            </a:r>
            <a:endParaRPr sz="3000">
              <a:latin typeface="Courier New"/>
              <a:ea typeface="Courier New"/>
              <a:cs typeface="Courier New"/>
              <a:sym typeface="Courier New"/>
            </a:endParaRPr>
          </a:p>
        </p:txBody>
      </p:sp>
      <p:sp>
        <p:nvSpPr>
          <p:cNvPr id="353" name="Google Shape;353;p46"/>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Central Intelligence Agency. (n.d.). AUSTRALIA - OCEANIA :: PAPUA NEW GUINEA. Central Intelligence Agency. Retrieved from:</a:t>
            </a:r>
            <a:r>
              <a:rPr lang="en" sz="1000" u="sng">
                <a:solidFill>
                  <a:srgbClr val="1155CC"/>
                </a:solidFill>
              </a:rPr>
              <a:t> </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u="sng">
                <a:solidFill>
                  <a:srgbClr val="1155CC"/>
                </a:solidFill>
                <a:hlinkClick r:id="rId3"/>
              </a:rPr>
              <a:t>https://www.cia.gov/library/publications/resources/the-world-factbook/geos/print_pp.html</a:t>
            </a:r>
            <a:r>
              <a:rPr lang="en" sz="1000">
                <a:solidFill>
                  <a:schemeClr val="dk1"/>
                </a:solidFill>
                <a:highlight>
                  <a:srgbClr val="FFFFFF"/>
                </a:highlight>
              </a:rPr>
              <a:t>.</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Education Policy and Data Center. (2018). Papua New Guinea. Education Policy and Data Center. Retrieved from: </a:t>
            </a:r>
            <a:r>
              <a:rPr lang="en" sz="1000" u="sng">
                <a:solidFill>
                  <a:srgbClr val="1155CC"/>
                </a:solidFill>
                <a:hlinkClick r:id="rId4"/>
              </a:rPr>
              <a:t>https://www.epdc.org/sites/default/files/documents/EPDC_NEP_2018_PapuaNewGuinea.pdf</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Countrymeters. (n.d.). Papua New Guinea Population. Countrymeters. Retrieved from: </a:t>
            </a:r>
            <a:r>
              <a:rPr lang="en" sz="1000" u="sng">
                <a:solidFill>
                  <a:srgbClr val="1155CC"/>
                </a:solidFill>
                <a:hlinkClick r:id="rId5"/>
              </a:rPr>
              <a:t>https://countrymeters.info/en/Papua_New_Guinea#literacy</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Papua New Guinea Today. (2018, April 6). </a:t>
            </a:r>
            <a:r>
              <a:rPr lang="en" sz="1000">
                <a:solidFill>
                  <a:schemeClr val="dk1"/>
                </a:solidFill>
                <a:highlight>
                  <a:srgbClr val="FFFFFF"/>
                </a:highlight>
              </a:rPr>
              <a:t>First Papua New Guinean Graduate with PhD in Electrical Engineering at University of Technology. </a:t>
            </a:r>
            <a:r>
              <a:rPr lang="en" sz="1000">
                <a:solidFill>
                  <a:schemeClr val="dk1"/>
                </a:solidFill>
              </a:rPr>
              <a:t>Papua New Guinea Today. Retrieved from: </a:t>
            </a:r>
            <a:r>
              <a:rPr lang="en" sz="1000" u="sng">
                <a:solidFill>
                  <a:srgbClr val="1155CC"/>
                </a:solidFill>
                <a:hlinkClick r:id="rId6"/>
              </a:rPr>
              <a:t>https://news.pngfacts.com/2018/04/first-papua-new-guinean-graduate-with.html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Countrymeters. (n.d.). Samoa Population. Countrymeters. Retrieved from: </a:t>
            </a:r>
            <a:r>
              <a:rPr lang="en" sz="1000" u="sng">
                <a:solidFill>
                  <a:srgbClr val="1155CC"/>
                </a:solidFill>
                <a:hlinkClick r:id="rId7"/>
              </a:rPr>
              <a:t>https://countrymeters.info/en/Samoa#literacy</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Central Intelligence Agency. (n.d.). AUSTRALIA - OCEANIA :: SAMOA. Central Intelligence Agency. Retrieved from:</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u="sng">
                <a:solidFill>
                  <a:srgbClr val="1155CC"/>
                </a:solidFill>
                <a:hlinkClick r:id="rId8"/>
              </a:rPr>
              <a:t>https://www.cia.gov/library/publications/the-world-factbook/geos/print_ws.html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TRADING ECONOMICS. (n.d.). Samoa - Urban population (% of total). TRADING ECONOMICS. Retrieved from: </a:t>
            </a:r>
            <a:r>
              <a:rPr lang="en" sz="1000" u="sng">
                <a:solidFill>
                  <a:srgbClr val="1155CC"/>
                </a:solidFill>
                <a:hlinkClick r:id="rId9"/>
              </a:rPr>
              <a:t>https://tradingeconomics.com/samoa/urban-population-percent-of-total-wb-data.html#targetText=Urban%20population%20(%25%20of%20total)%20in%20Samoa%20was%20reported%20at,compiled%20from%20officially%20recognized%20sources.&amp;targetText=Urban%20population%20refers%20to%20people,defined%20by%20national%20statistical%20office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Central Intelligence Agency. (n.d.). AUSTRALIA - OCEANIA :: FRENCH POLYNESIA. Central Intelligence Agency. Retrieved from:</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u="sng">
                <a:solidFill>
                  <a:srgbClr val="1155CC"/>
                </a:solidFill>
                <a:hlinkClick r:id="rId10"/>
              </a:rPr>
              <a:t>https://www.cia.gov/library/publications/the-world-factbook/geos/fp.html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StateUniversity. (n.d.). French Polynesia.</a:t>
            </a:r>
            <a:r>
              <a:rPr lang="en" sz="1000">
                <a:solidFill>
                  <a:schemeClr val="dk1"/>
                </a:solidFill>
                <a:uFill>
                  <a:noFill/>
                </a:uFill>
                <a:hlinkClick r:id="rId11"/>
              </a:rPr>
              <a:t> </a:t>
            </a:r>
            <a:r>
              <a:rPr lang="en" sz="1000">
                <a:solidFill>
                  <a:schemeClr val="dk1"/>
                </a:solidFill>
              </a:rPr>
              <a:t>StateUniversity. Retrieved from:</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u="sng">
                <a:solidFill>
                  <a:srgbClr val="1155CC"/>
                </a:solidFill>
                <a:hlinkClick r:id="rId12"/>
              </a:rPr>
              <a:t>https://education.stateuniversity.com/pages/489/French-Polynesia.html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TRADING ECONOMICS. (n.d.). French Polynesia - Urban population (% of total). TRADING ECONOMICS. Retrieved from: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u="sng">
                <a:solidFill>
                  <a:srgbClr val="1155CC"/>
                </a:solidFill>
                <a:hlinkClick r:id="rId13"/>
              </a:rPr>
              <a:t>https://tradingeconomics.com/french-polynesia/urban-population-percent-of-total-wb-data.htm</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Central Intelligence Agency. (n.d.). AUSTRALIA - OCEANIA :: GUAM. Central Intelligence Agency. Retrieved from:</a:t>
            </a:r>
            <a:r>
              <a:rPr lang="en" sz="1000" b="1">
                <a:solidFill>
                  <a:schemeClr val="dk1"/>
                </a:solidFill>
              </a:rPr>
              <a:t> </a:t>
            </a:r>
            <a:r>
              <a:rPr lang="en" sz="1000" u="sng">
                <a:solidFill>
                  <a:srgbClr val="1155CC"/>
                </a:solidFill>
                <a:hlinkClick r:id="rId14"/>
              </a:rPr>
              <a:t>https://www.cia.gov/library/publications/the-world-factbook/geos/gq.html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Phrasebase. (n.d.). Guam Facts. Phrasebase. Retrieved from: </a:t>
            </a:r>
            <a:r>
              <a:rPr lang="en" sz="1000" u="sng">
                <a:solidFill>
                  <a:srgbClr val="1155CC"/>
                </a:solidFill>
                <a:hlinkClick r:id="rId15"/>
              </a:rPr>
              <a:t>http://www.phrasebase.com/countries/guam/</a:t>
            </a:r>
            <a:r>
              <a:rPr lang="en" sz="1000">
                <a:solidFill>
                  <a:schemeClr val="dk1"/>
                </a:solidFill>
              </a:rPr>
              <a:t>.</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REFERENCES(5)</a:t>
            </a:r>
            <a:endParaRPr sz="3000">
              <a:latin typeface="Courier New"/>
              <a:ea typeface="Courier New"/>
              <a:cs typeface="Courier New"/>
              <a:sym typeface="Courier New"/>
            </a:endParaRPr>
          </a:p>
        </p:txBody>
      </p:sp>
      <p:sp>
        <p:nvSpPr>
          <p:cNvPr id="359" name="Google Shape;359;p47"/>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Worldometers. (n.d.). Guam Population. Worldometers. Retrieved from:</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u="sng">
                <a:solidFill>
                  <a:srgbClr val="1155CC"/>
                </a:solidFill>
                <a:hlinkClick r:id="rId3"/>
              </a:rPr>
              <a:t>https://www.worldometers.info/world-population/guam-population/</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TRADING ECONOMICS. (n.d.). Kiribati - Employment in industry (% of total employment). TRADING ECONOMICS. Retrieved from: </a:t>
            </a:r>
            <a:r>
              <a:rPr lang="en" sz="1000" u="sng">
                <a:solidFill>
                  <a:srgbClr val="1155CC"/>
                </a:solidFill>
                <a:hlinkClick r:id="rId4"/>
              </a:rPr>
              <a:t>https://tradingeconomics.com/kiribati/employment-in-industry-percent-of-total-employment-wb-data.html</a:t>
            </a:r>
            <a:r>
              <a:rPr lang="en" sz="1000">
                <a:solidFill>
                  <a:schemeClr val="dk1"/>
                </a:solidFill>
              </a:rPr>
              <a:t>. </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Worldometers. (n.d.). Kiribati Population. Worldometers. Retrieved from: </a:t>
            </a:r>
            <a:r>
              <a:rPr lang="en" sz="1000" u="sng">
                <a:solidFill>
                  <a:srgbClr val="1155CC"/>
                </a:solidFill>
                <a:hlinkClick r:id="rId5"/>
              </a:rPr>
              <a:t>https://www.worldometers.info/world-population/kiribati-population/</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SzPts val="1000"/>
              <a:buChar char="●"/>
            </a:pPr>
            <a:r>
              <a:rPr lang="en" sz="1000">
                <a:solidFill>
                  <a:schemeClr val="dk1"/>
                </a:solidFill>
              </a:rPr>
              <a:t>World Population Review. (n.d.). Population of Cities in Kiribati. World Population Review. Retrieved from: </a:t>
            </a:r>
            <a:r>
              <a:rPr lang="en" sz="1000" u="sng">
                <a:solidFill>
                  <a:srgbClr val="1155CC"/>
                </a:solidFill>
                <a:hlinkClick r:id="rId6"/>
              </a:rPr>
              <a:t>http://worldpopulationreview.com/countries/kiribati-population/cities/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Encyclopædia Britannica. (n.d.). Nauru History. Encyclopædia Britannica. Retrieved from: </a:t>
            </a:r>
            <a:r>
              <a:rPr lang="en" sz="1000" u="sng">
                <a:solidFill>
                  <a:srgbClr val="1155CC"/>
                </a:solidFill>
                <a:hlinkClick r:id="rId7"/>
              </a:rPr>
              <a:t>https://www.britannica.com/place/Nauru/History</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Energy Sector Management Assistance Program. (n.d.). Nauru. Energy Sector Management Assistance Program. Retrieved from: </a:t>
            </a:r>
            <a:r>
              <a:rPr lang="en" sz="1000" u="sng">
                <a:solidFill>
                  <a:srgbClr val="1155CC"/>
                </a:solidFill>
                <a:hlinkClick r:id="rId8"/>
              </a:rPr>
              <a:t>https://trackingsdg7.esmap.org/country/nauru</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Countrymeters. (n.d.). Nauru Population. Countrymeters. Retrieved from: </a:t>
            </a:r>
            <a:r>
              <a:rPr lang="en" sz="1000" u="sng">
                <a:solidFill>
                  <a:srgbClr val="1155CC"/>
                </a:solidFill>
                <a:hlinkClick r:id="rId9"/>
              </a:rPr>
              <a:t>https://countrymeters.info/en/Nauru</a:t>
            </a:r>
            <a:r>
              <a:rPr lang="en" sz="1000">
                <a:solidFill>
                  <a:schemeClr val="dk1"/>
                </a:solidFill>
              </a:rPr>
              <a:t>.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Central Intelligence Agency. (n.d.). AUSTRALIA - OCEANIA :: NAURU. Central Intelligence Agency. Retrieved from:</a:t>
            </a:r>
            <a:r>
              <a:rPr lang="en" sz="1000">
                <a:solidFill>
                  <a:schemeClr val="dk1"/>
                </a:solidFill>
              </a:rPr>
              <a:t> </a:t>
            </a:r>
            <a:r>
              <a:rPr lang="en" sz="1000" u="sng">
                <a:solidFill>
                  <a:srgbClr val="1155CC"/>
                </a:solidFill>
                <a:hlinkClick r:id="rId10"/>
              </a:rPr>
              <a:t>https://www.cia.gov/library/publications/resources/the-world-factbook/geos/print_nr.html</a:t>
            </a:r>
            <a:r>
              <a:rPr lang="en" sz="1000">
                <a:solidFill>
                  <a:schemeClr val="dk1"/>
                </a:solidFill>
                <a:highlight>
                  <a:srgbClr val="FFFFFF"/>
                </a:highlight>
              </a:rPr>
              <a:t>. </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IndexMundi. (n.d.). Nauru Birth rate. IndexMundi. Retrieved from: </a:t>
            </a:r>
            <a:r>
              <a:rPr lang="en" sz="1000" u="sng">
                <a:solidFill>
                  <a:srgbClr val="1155CC"/>
                </a:solidFill>
                <a:hlinkClick r:id="rId11"/>
              </a:rPr>
              <a:t>https://www.indexmundi.com/nauru/birth_rate.html</a:t>
            </a:r>
            <a:r>
              <a:rPr lang="en" sz="1000">
                <a:solidFill>
                  <a:schemeClr val="dk1"/>
                </a:solidFill>
                <a:highlight>
                  <a:srgbClr val="FFFFFF"/>
                </a:highlight>
              </a:rPr>
              <a:t>.</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IndexMundi. (n.d.). Nauru Death rate. IndexMundi. Retrieved from: </a:t>
            </a:r>
            <a:r>
              <a:rPr lang="en" sz="1000" u="sng">
                <a:solidFill>
                  <a:srgbClr val="1155CC"/>
                </a:solidFill>
                <a:hlinkClick r:id="rId12"/>
              </a:rPr>
              <a:t>https://www.indexmundi.com/nauru/death_rate.html</a:t>
            </a:r>
            <a:r>
              <a:rPr lang="en" sz="1000">
                <a:solidFill>
                  <a:schemeClr val="dk1"/>
                </a:solidFill>
                <a:highlight>
                  <a:srgbClr val="FFFFFF"/>
                </a:highlight>
              </a:rPr>
              <a:t>.</a:t>
            </a:r>
            <a:endParaRPr sz="1000" u="sng">
              <a:solidFill>
                <a:srgbClr val="1155CC"/>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IndexMundi. (n.d.). Nauru Demographics. IndexMundi. Retrieved from: </a:t>
            </a:r>
            <a:r>
              <a:rPr lang="en" sz="1000" u="sng">
                <a:solidFill>
                  <a:srgbClr val="1155CC"/>
                </a:solidFill>
                <a:hlinkClick r:id="rId13"/>
              </a:rPr>
              <a:t>https://www.indexmundi.com/nauru/demographics_profile.html</a:t>
            </a:r>
            <a:r>
              <a:rPr lang="en" sz="1000">
                <a:solidFill>
                  <a:schemeClr val="dk1"/>
                </a:solidFill>
                <a:highlight>
                  <a:srgbClr val="FFFFFF"/>
                </a:highlight>
              </a:rPr>
              <a:t>.</a:t>
            </a:r>
            <a:endParaRPr sz="1000" u="sng">
              <a:solidFill>
                <a:srgbClr val="1155CC"/>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IndexMundi. (n.d.). Nauru - Rural population (% of total population). IndexMundi. Retrieved from: </a:t>
            </a:r>
            <a:r>
              <a:rPr lang="en" sz="1000" u="sng">
                <a:solidFill>
                  <a:srgbClr val="1155CC"/>
                </a:solidFill>
                <a:hlinkClick r:id="rId14"/>
              </a:rPr>
              <a:t>https://www.indexmundi.com/facts/nauru/indicator/SP.RUR.TOTL.ZS</a:t>
            </a:r>
            <a:r>
              <a:rPr lang="en" sz="1000">
                <a:solidFill>
                  <a:schemeClr val="dk1"/>
                </a:solidFill>
                <a:highlight>
                  <a:srgbClr val="FFFFFF"/>
                </a:highlight>
              </a:rPr>
              <a:t>.</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World Population Review. (n.d.). Nauru Population. World Population Review. Retrieved from: </a:t>
            </a:r>
            <a:r>
              <a:rPr lang="en" sz="1000" u="sng">
                <a:solidFill>
                  <a:srgbClr val="1155CC"/>
                </a:solidFill>
                <a:hlinkClick r:id="rId15"/>
              </a:rPr>
              <a:t>http://worldpopulationreview.com/countries/nauru-population/</a:t>
            </a:r>
            <a:r>
              <a:rPr lang="en" sz="1000">
                <a:solidFill>
                  <a:schemeClr val="dk1"/>
                </a:solidFill>
                <a:highlight>
                  <a:srgbClr val="FFFFFF"/>
                </a:highlight>
              </a:rPr>
              <a:t>.</a:t>
            </a:r>
            <a:endParaRPr sz="1000" u="sng">
              <a:solidFill>
                <a:srgbClr val="1155CC"/>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IndexMundi. (n.d.). Nauru Net migration rate. IndexMundi. Retrieved from: </a:t>
            </a:r>
            <a:r>
              <a:rPr lang="en" sz="1000" u="sng">
                <a:solidFill>
                  <a:srgbClr val="1155CC"/>
                </a:solidFill>
                <a:hlinkClick r:id="rId16"/>
              </a:rPr>
              <a:t>https://www.indexmundi.com/nauru/net_migration_rate.html</a:t>
            </a:r>
            <a:r>
              <a:rPr lang="en" sz="1000">
                <a:solidFill>
                  <a:schemeClr val="dk1"/>
                </a:solidFill>
                <a:highlight>
                  <a:srgbClr val="FFFFFF"/>
                </a:highlight>
              </a:rPr>
              <a:t>.</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Encyclopædia Britannica. (n.d.). New Caledonia. Encyclopædia Britannica. Retrieved from: </a:t>
            </a:r>
            <a:r>
              <a:rPr lang="en" sz="1000" u="sng">
                <a:solidFill>
                  <a:srgbClr val="1155CC"/>
                </a:solidFill>
                <a:hlinkClick r:id="rId17"/>
              </a:rPr>
              <a:t>https://www.britannica.com/place/New-Caledonia-French-unique-collectivity-Pacific-Ocean</a:t>
            </a:r>
            <a:r>
              <a:rPr lang="en" sz="1000">
                <a:solidFill>
                  <a:schemeClr val="dk1"/>
                </a:solidFill>
              </a:rPr>
              <a:t>.</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endParaRPr sz="1000">
              <a:solidFill>
                <a:schemeClr val="dk1"/>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8"/>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REFERENCES(6)</a:t>
            </a:r>
            <a:endParaRPr sz="3000">
              <a:latin typeface="Courier New"/>
              <a:ea typeface="Courier New"/>
              <a:cs typeface="Courier New"/>
              <a:sym typeface="Courier New"/>
            </a:endParaRPr>
          </a:p>
        </p:txBody>
      </p:sp>
      <p:sp>
        <p:nvSpPr>
          <p:cNvPr id="365" name="Google Shape;365;p48"/>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(n.d.). New Caledonia Literacy. IndexMundi. Retrieved from: </a:t>
            </a:r>
            <a:r>
              <a:rPr lang="en" sz="1000" u="sng">
                <a:solidFill>
                  <a:srgbClr val="1155CC"/>
                </a:solidFill>
                <a:hlinkClick r:id="rId3"/>
              </a:rPr>
              <a:t>https://www.indexmundi.com/new_caledonia/literacy.html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(n.d.). Merchandise trade (% of GDP) - Country Ranking. IndexMundi. Retrieved from:</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u="sng">
                <a:solidFill>
                  <a:srgbClr val="1155CC"/>
                </a:solidFill>
                <a:hlinkClick r:id="rId4"/>
              </a:rPr>
              <a:t>https://www.indexmundi.com/facts/indicators/TG.VAL.TOTL.GD.ZS/rankings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(n.d.). Mobile cellular subscriptions (per 100 people) - Country Ranking. IndexMundi. Retrieved from: </a:t>
            </a:r>
            <a:r>
              <a:rPr lang="en" sz="1000" u="sng">
                <a:solidFill>
                  <a:srgbClr val="1155CC"/>
                </a:solidFill>
                <a:hlinkClick r:id="rId5"/>
              </a:rPr>
              <a:t>https://www.indexmundi.com/facts/indicators/IT.CEL.SETS.P2/rankings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Stats NZ. (n.d.). What New Zealand actually does for a living: from manufacturing to a services-oriented economy. Stats NZ. Retrieved from: </a:t>
            </a:r>
            <a:r>
              <a:rPr lang="en" sz="1000" u="sng">
                <a:solidFill>
                  <a:srgbClr val="1155CC"/>
                </a:solidFill>
                <a:hlinkClick r:id="rId6"/>
              </a:rPr>
              <a:t>http://archive.stats.govt.nz/browse_for_stats/economic_indicators/NationalAccounts/Contribution-to-gdp.aspx</a:t>
            </a:r>
            <a:r>
              <a:rPr lang="en" sz="1000">
                <a:solidFill>
                  <a:schemeClr val="dk1"/>
                </a:solidFill>
              </a:rPr>
              <a:t>.</a:t>
            </a:r>
            <a:r>
              <a:rPr lang="en" sz="1000" u="sng">
                <a:solidFill>
                  <a:srgbClr val="1155CC"/>
                </a:solidFill>
                <a:hlinkClick r:id="rId7"/>
              </a:rPr>
              <a:t>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 Bank. (n.d.). Births attended by skilled health staff (% of total) - New Zealand. World Bank. Retrieved from: </a:t>
            </a:r>
            <a:r>
              <a:rPr lang="en" sz="1000" u="sng">
                <a:solidFill>
                  <a:srgbClr val="1155CC"/>
                </a:solidFill>
                <a:hlinkClick r:id="rId7"/>
              </a:rPr>
              <a:t>https://data.worldbank.org/indicator/SH.STA.BRTC.ZS?end=2015&amp;locations=NZ&amp;start=1994&amp;view=chart</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Central Intelligence Agency. (n.d.). AUSTRALIA - OCEANIA :: NEW ZEALAND. Central Intelligence Agency. Retrieved from: </a:t>
            </a:r>
            <a:r>
              <a:rPr lang="en" sz="1000" u="sng">
                <a:solidFill>
                  <a:srgbClr val="1155CC"/>
                </a:solidFill>
                <a:hlinkClick r:id="rId8"/>
              </a:rPr>
              <a:t>https://www.cia.gov/library/publications/resources/the-world-factbook/geos/nz.html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Education Counts. (n.d.). Total public expenditure on education. Education Counts. Retrieved from: </a:t>
            </a:r>
            <a:r>
              <a:rPr lang="en" sz="1000" u="sng">
                <a:solidFill>
                  <a:srgbClr val="1155CC"/>
                </a:solidFill>
                <a:hlinkClick r:id="rId9"/>
              </a:rPr>
              <a:t>https://www.educationcounts.govt.nz/statistics/indicators/main/resource/total_investment_in_education</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(n.d.). New Zealand Literacy. IndexMundi. Retrieved from: </a:t>
            </a:r>
            <a:r>
              <a:rPr lang="en" sz="1000" u="sng">
                <a:solidFill>
                  <a:srgbClr val="1155CC"/>
                </a:solidFill>
                <a:hlinkClick r:id="rId10"/>
              </a:rPr>
              <a:t>https://www.indexmundi.com/new_zealand/literacy.html</a:t>
            </a:r>
            <a:r>
              <a:rPr lang="en" sz="1000">
                <a:solidFill>
                  <a:schemeClr val="dk1"/>
                </a:solidFill>
              </a:rPr>
              <a:t>.</a:t>
            </a:r>
            <a:endParaRPr sz="1000" u="sng">
              <a:solidFill>
                <a:srgbClr val="1155CC"/>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Central Intelligence Agency. (n.d.). AUSTRALIA - OCEANIA :: SOLOMON ISLANDS. Central Intelligence Agency. Retrieved from: </a:t>
            </a:r>
            <a:r>
              <a:rPr lang="en" sz="1000" u="sng">
                <a:solidFill>
                  <a:srgbClr val="1155CC"/>
                </a:solidFill>
                <a:hlinkClick r:id="rId11"/>
              </a:rPr>
              <a:t>https://www.cia.gov/library/publications/the-world-factbook/geos/bp.html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Countrymeters. (n.d.). Solomon Islands Population. Countrymeters. Retrieved from: </a:t>
            </a:r>
            <a:r>
              <a:rPr lang="en" sz="1000" u="sng">
                <a:solidFill>
                  <a:srgbClr val="1155CC"/>
                </a:solidFill>
                <a:hlinkClick r:id="rId12"/>
              </a:rPr>
              <a:t>https://countrymeters.info/en/Solomon_Islands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 Bank. (2009, December 3). Powering the Solomon Islands with reliable, affordable energy a challenge. World Bank. Retrieved from: </a:t>
            </a:r>
            <a:r>
              <a:rPr lang="en" sz="1000" u="sng">
                <a:solidFill>
                  <a:srgbClr val="1155CC"/>
                </a:solidFill>
                <a:hlinkClick r:id="rId13"/>
              </a:rPr>
              <a:t>http://blogs.worldbank.org/eastasiapacific/powering-the-solomon-islands-with-reliable-affordable-energy-a-challenge</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Central Intelligence Agency. (n.d.). AUSTRALIA - OCEANIA :: TONGA. Central Intelligence Agency. Retrieved from: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u="sng">
                <a:solidFill>
                  <a:srgbClr val="1155CC"/>
                </a:solidFill>
                <a:hlinkClick r:id="rId14"/>
              </a:rPr>
              <a:t>https://www.cia.gov/library/publications/the-world-factbook/geos/tn.html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Central Intelligence Agency. (n.d.). AUSTRALIA - OCEANIA :: TUVALU. Central Intelligence Agency. Retrieved from: </a:t>
            </a:r>
            <a:r>
              <a:rPr lang="en" sz="1000" u="sng">
                <a:solidFill>
                  <a:srgbClr val="1155CC"/>
                </a:solidFill>
                <a:hlinkClick r:id="rId15"/>
              </a:rPr>
              <a:t>https://www.cia.gov/library/publications/the-world-factbook/geos/print_tv.html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Wikipedia. (2019, September 18). Demographics of Tuvalu. Wikipedia. Retrieved from: </a:t>
            </a:r>
            <a:r>
              <a:rPr lang="en" sz="1000" u="sng">
                <a:solidFill>
                  <a:srgbClr val="1155CC"/>
                </a:solidFill>
                <a:hlinkClick r:id="rId16"/>
              </a:rPr>
              <a:t>https://en.wikipedia.org/wiki/Demographics_of_Tuvalu</a:t>
            </a:r>
            <a:r>
              <a:rPr lang="en" sz="1000">
                <a:solidFill>
                  <a:schemeClr val="dk1"/>
                </a:solidFill>
              </a:rPr>
              <a:t>.</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endParaRPr sz="1000">
              <a:solidFill>
                <a:schemeClr val="dk1"/>
              </a:solidFill>
              <a:highlight>
                <a:srgbClr val="FFFFFF"/>
              </a:highlight>
            </a:endParaRPr>
          </a:p>
          <a:p>
            <a:pPr marL="0" lvl="0" indent="0" algn="l" rtl="0">
              <a:lnSpc>
                <a:spcPct val="115000"/>
              </a:lnSpc>
              <a:spcBef>
                <a:spcPts val="0"/>
              </a:spcBef>
              <a:spcAft>
                <a:spcPts val="0"/>
              </a:spcAft>
              <a:buNone/>
            </a:pPr>
            <a:endParaRPr sz="1000">
              <a:solidFill>
                <a:schemeClr val="dk1"/>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REFERENCES(7)</a:t>
            </a:r>
            <a:endParaRPr sz="3000">
              <a:latin typeface="Courier New"/>
              <a:ea typeface="Courier New"/>
              <a:cs typeface="Courier New"/>
              <a:sym typeface="Courier New"/>
            </a:endParaRPr>
          </a:p>
        </p:txBody>
      </p:sp>
      <p:sp>
        <p:nvSpPr>
          <p:cNvPr id="371" name="Google Shape;371;p49"/>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UNICEF. (n.d.). Tuvalu Statistics. UNICEF. Retrieved from: </a:t>
            </a:r>
            <a:r>
              <a:rPr lang="en" sz="1000" u="sng">
                <a:solidFill>
                  <a:srgbClr val="1155CC"/>
                </a:solidFill>
                <a:hlinkClick r:id="rId3"/>
              </a:rPr>
              <a:t>https://www.unicef.org/infobycountry/Tuvalu_statistics.html#121</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StateUniversity. (n.d.). Tuvalu. StateUniversity. Retrieved from: </a:t>
            </a:r>
            <a:r>
              <a:rPr lang="en" sz="1000" u="sng">
                <a:solidFill>
                  <a:srgbClr val="1155CC"/>
                </a:solidFill>
                <a:hlinkClick r:id="rId4"/>
              </a:rPr>
              <a:t>https://education.stateuniversity.com/pages/1582/Tuvalu.html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Commonwealth. (n.d.). Tuvalu : Economy. The Commonwealth. Retrieved from: </a:t>
            </a:r>
            <a:r>
              <a:rPr lang="en" sz="1000" u="sng">
                <a:solidFill>
                  <a:srgbClr val="1155CC"/>
                </a:solidFill>
                <a:hlinkClick r:id="rId5"/>
              </a:rPr>
              <a:t>https://thecommonwealth.org/our-member-countries/tuvalu/economy</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Central Intelligence Agency. (n.d.). AUSTRALIA - OCEANIA :: VANUATU. Central Intelligence Agency. Retrieved from: </a:t>
            </a:r>
            <a:r>
              <a:rPr lang="en" sz="1000" u="sng">
                <a:solidFill>
                  <a:srgbClr val="1155CC"/>
                </a:solidFill>
                <a:hlinkClick r:id="rId6"/>
              </a:rPr>
              <a:t>https://www.cia.gov/library/publications/the-world-factbook/geos/nh.html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(n.d.). Vanuatu - Access to electricity (% of population). IndexMundi. Retrieved from: </a:t>
            </a:r>
            <a:r>
              <a:rPr lang="en" sz="1000" u="sng">
                <a:solidFill>
                  <a:srgbClr val="1155CC"/>
                </a:solidFill>
                <a:hlinkClick r:id="rId7"/>
              </a:rPr>
              <a:t>https://www.indexmundi.com/facts/vanuatu/indicator/EG.ELC.ACCS.ZS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Levine, V. (2013). Education in Pacific Island States. East-West Center. Retrieved from: </a:t>
            </a:r>
            <a:r>
              <a:rPr lang="en" sz="1000" u="sng">
                <a:solidFill>
                  <a:srgbClr val="1155CC"/>
                </a:solidFill>
                <a:hlinkClick r:id="rId8"/>
              </a:rPr>
              <a:t>https://www.eastwestcenter.org/sites/default/files/private/pip008.pdf</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UNESCO Institute of Statistics. (2018, October 7). Across the Pacific: Building Effective Education Management Information Systems. UNESCO Institute of Statistics. Retrieved from: </a:t>
            </a:r>
            <a:r>
              <a:rPr lang="en" sz="1000" u="sng">
                <a:solidFill>
                  <a:srgbClr val="1155CC"/>
                </a:solidFill>
                <a:hlinkClick r:id="rId9"/>
              </a:rPr>
              <a:t>http://uis.unesco.org/en/blog/across-pacific-building-effective-education-management-information-systems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(n.d.). Educational attainment, at least completed primary, population 25+ years, total (%) (cumulative) - Oceania. Retrieved from: </a:t>
            </a:r>
            <a:r>
              <a:rPr lang="en" sz="1000" u="sng">
                <a:solidFill>
                  <a:srgbClr val="1155CC"/>
                </a:solidFill>
                <a:hlinkClick r:id="rId10"/>
              </a:rPr>
              <a:t>https://www.indexmundi.com/facts/indicators/SE.PRM.CUAT.ZS/map/oceania</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Investopedia. (2019, September 18). Gini Index. Investopedia. Retrieved from: </a:t>
            </a:r>
            <a:r>
              <a:rPr lang="en" sz="1000" u="sng">
                <a:solidFill>
                  <a:srgbClr val="1155CC"/>
                </a:solidFill>
                <a:hlinkClick r:id="rId11"/>
              </a:rPr>
              <a:t>https://www.investopedia.com/terms/g/gini-index.asp</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(n.d.). GINI index (World Bank estimate) - Oceania. Retrieved from: </a:t>
            </a:r>
            <a:r>
              <a:rPr lang="en" sz="1000" u="sng">
                <a:solidFill>
                  <a:srgbClr val="1155CC"/>
                </a:solidFill>
                <a:hlinkClick r:id="rId12"/>
              </a:rPr>
              <a:t>https://www.indexmundi.com/facts/indicators/SI.POV.GINI/map/oceania</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University of the South Pacific. (2017, April 7). Pacific discusses Income Inequality. The University of the South Pacific. Retrieved from: </a:t>
            </a:r>
            <a:r>
              <a:rPr lang="en" sz="1000" u="sng">
                <a:solidFill>
                  <a:srgbClr val="1155CC"/>
                </a:solidFill>
                <a:hlinkClick r:id="rId13"/>
              </a:rPr>
              <a:t>https://www.usp.ac.fj/news/story.php?id=2386</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INTERNATIONAL MONETARY FUND. (2018, May 10). The Economic Impact of Natural Disasters in Pacific Island Countries: Adaptation and Preparedness. INTERNATIONAL MONETARY FUND. Retrieved from: </a:t>
            </a:r>
            <a:r>
              <a:rPr lang="en" sz="1000" u="sng">
                <a:solidFill>
                  <a:srgbClr val="1155CC"/>
                </a:solidFill>
                <a:hlinkClick r:id="rId14"/>
              </a:rPr>
              <a:t>https://www.imf.org/en/Publications/WP/Issues/2018/05/10/The-Economic-Impact-of-Natural-Disasters-in-Pacific-Island-Countries-Adaptation-and-45826</a:t>
            </a:r>
            <a:r>
              <a:rPr lang="en" sz="1000">
                <a:solidFill>
                  <a:schemeClr val="dk1"/>
                </a:solidFill>
              </a:rPr>
              <a:t>.</a:t>
            </a:r>
            <a:endParaRPr sz="1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0"/>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REFERENCES(8)</a:t>
            </a:r>
            <a:endParaRPr sz="3000">
              <a:latin typeface="Courier New"/>
              <a:ea typeface="Courier New"/>
              <a:cs typeface="Courier New"/>
              <a:sym typeface="Courier New"/>
            </a:endParaRPr>
          </a:p>
        </p:txBody>
      </p:sp>
      <p:sp>
        <p:nvSpPr>
          <p:cNvPr id="377" name="Google Shape;377;p50"/>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BORGEN Magazine. (2016, September 27). What You Need to Know about Poverty in the Pacific Islands. BORGEN Magazine. Retrieved from: </a:t>
            </a:r>
            <a:r>
              <a:rPr lang="en" sz="1000" u="sng">
                <a:solidFill>
                  <a:srgbClr val="1155CC"/>
                </a:solidFill>
                <a:hlinkClick r:id="rId3"/>
              </a:rPr>
              <a:t>https://www.borgenmagazine.com/poverty-in-the-pacific-islands/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Ministry of Social Development. (n.d.). Household Incomes in New Zealand: trends in indicators of inequality and hardship 1982 to 2017. Ministry of Social Development. Retrieved from: </a:t>
            </a:r>
            <a:r>
              <a:rPr lang="en" sz="1000" u="sng">
                <a:solidFill>
                  <a:srgbClr val="1155CC"/>
                </a:solidFill>
                <a:hlinkClick r:id="rId4"/>
              </a:rPr>
              <a:t>https://www.msd.govt.nz/about-msd-and-our-work/publications-resources/monitoring/household-incomes/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Wikipedia. (2019, October 11). Marshall Islands. Wikipedia. Retrieved from:</a:t>
            </a:r>
            <a:r>
              <a:rPr lang="en" sz="1000">
                <a:solidFill>
                  <a:schemeClr val="dk1"/>
                </a:solidFill>
                <a:uFill>
                  <a:noFill/>
                </a:uFill>
                <a:hlinkClick r:id="rId5"/>
              </a:rPr>
              <a:t> </a:t>
            </a:r>
            <a:r>
              <a:rPr lang="en" sz="1000" u="sng">
                <a:solidFill>
                  <a:srgbClr val="1155CC"/>
                </a:solidFill>
                <a:hlinkClick r:id="rId5"/>
              </a:rPr>
              <a:t>https://en.wikipedia.org/wiki/Marshall_Islands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 Bank. (n.d.). Marshall Islands. World Bank. Retrieved from:</a:t>
            </a:r>
            <a:r>
              <a:rPr lang="en" sz="1000">
                <a:solidFill>
                  <a:schemeClr val="dk1"/>
                </a:solidFill>
                <a:uFill>
                  <a:noFill/>
                </a:uFill>
                <a:hlinkClick r:id="rId6"/>
              </a:rPr>
              <a:t> </a:t>
            </a:r>
            <a:r>
              <a:rPr lang="en" sz="1000" u="sng">
                <a:solidFill>
                  <a:srgbClr val="1155CC"/>
                </a:solidFill>
                <a:hlinkClick r:id="rId6"/>
              </a:rPr>
              <a:t>https://data.worldbank.org/country/marshall-islands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Central Intelligence Agency. (2019, October 2). AUSTRALIA - OCEANIA :: MARSHALL ISLANDS. Central Intelligence Agency. Retrieved from:</a:t>
            </a:r>
            <a:r>
              <a:rPr lang="en" sz="1000">
                <a:solidFill>
                  <a:schemeClr val="dk1"/>
                </a:solidFill>
                <a:uFill>
                  <a:noFill/>
                </a:uFill>
                <a:hlinkClick r:id="rId7"/>
              </a:rPr>
              <a:t> </a:t>
            </a:r>
            <a:r>
              <a:rPr lang="en" sz="1000" u="sng">
                <a:solidFill>
                  <a:srgbClr val="1155CC"/>
                </a:solidFill>
                <a:hlinkClick r:id="rId7"/>
              </a:rPr>
              <a:t>https://www.cia.gov/library/publications/the-world-factbook/geos/rm.html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StateUniversity. (n.d.). Marshall Islands. StateUniversity. Retrieved from:</a:t>
            </a:r>
            <a:r>
              <a:rPr lang="en" sz="1000">
                <a:solidFill>
                  <a:schemeClr val="dk1"/>
                </a:solidFill>
                <a:uFill>
                  <a:noFill/>
                </a:uFill>
                <a:hlinkClick r:id="rId8"/>
              </a:rPr>
              <a:t> </a:t>
            </a:r>
            <a:r>
              <a:rPr lang="en" sz="1000" u="sng">
                <a:solidFill>
                  <a:srgbClr val="1155CC"/>
                </a:solidFill>
                <a:hlinkClick r:id="rId8"/>
              </a:rPr>
              <a:t>https://education.stateuniversity.com/pages/961/Marshall-Islands.html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U.S. Department of Health &amp; Human Services. (n.d.). OAH TEEN PREGNANCY PREVENTION PROGRAM: SPOTLIGHTING SUCCESS. U.S. Department of Health &amp; Human Services. Retrieved from:</a:t>
            </a:r>
            <a:r>
              <a:rPr lang="en" sz="1000">
                <a:solidFill>
                  <a:schemeClr val="dk1"/>
                </a:solidFill>
                <a:uFill>
                  <a:noFill/>
                </a:uFill>
                <a:hlinkClick r:id="rId9"/>
              </a:rPr>
              <a:t> </a:t>
            </a:r>
            <a:r>
              <a:rPr lang="en" sz="1000" u="sng">
                <a:solidFill>
                  <a:srgbClr val="1155CC"/>
                </a:solidFill>
                <a:hlinkClick r:id="rId9"/>
              </a:rPr>
              <a:t>https://www.hhs.gov/ash/oah/sites/default/files/tpp-spotlighting-success-marshall-islands.pdf</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U.S. Department of the Interior. (2012, February 14). The RMI 2011 Census of Population and Housing Summary and Highlights Only. U.S. Department of the Interior. Retrieved from:</a:t>
            </a:r>
            <a:r>
              <a:rPr lang="en" sz="1000">
                <a:solidFill>
                  <a:schemeClr val="dk1"/>
                </a:solidFill>
                <a:uFill>
                  <a:noFill/>
                </a:uFill>
                <a:hlinkClick r:id="rId10"/>
              </a:rPr>
              <a:t> </a:t>
            </a:r>
            <a:r>
              <a:rPr lang="en" sz="1000" u="sng">
                <a:solidFill>
                  <a:srgbClr val="1155CC"/>
                </a:solidFill>
                <a:hlinkClick r:id="rId10"/>
              </a:rPr>
              <a:t>https://www.doi.gov/sites/doi.gov/files/migrated/oia/reports/upload/RMI-2011-Census-Summary-Report-on-Population-and-Housing.pdf</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Encyclopedia of the Nations. (n.d.). Births attended by skilled health staff (% of total) - Reproductive health - Health - World Development Indicators. Encyclopedia of the Nations. Retrieved from:</a:t>
            </a:r>
            <a:r>
              <a:rPr lang="en" sz="1000">
                <a:solidFill>
                  <a:schemeClr val="dk1"/>
                </a:solidFill>
                <a:uFill>
                  <a:noFill/>
                </a:uFill>
                <a:hlinkClick r:id="rId11"/>
              </a:rPr>
              <a:t> </a:t>
            </a:r>
            <a:r>
              <a:rPr lang="en" sz="1000" u="sng">
                <a:solidFill>
                  <a:srgbClr val="1155CC"/>
                </a:solidFill>
                <a:hlinkClick r:id="rId11"/>
              </a:rPr>
              <a:t>https://www.nationsencyclopedia.com/WorldStats/WDI-health-births-attended-skilled-staff.html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Macrotrends. (n.d.). Marshall Islands Education Spending 1999-2019. Macrotrends. Retrieved from:</a:t>
            </a:r>
            <a:r>
              <a:rPr lang="en" sz="1000">
                <a:solidFill>
                  <a:schemeClr val="dk1"/>
                </a:solidFill>
                <a:uFill>
                  <a:noFill/>
                </a:uFill>
                <a:hlinkClick r:id="rId12"/>
              </a:rPr>
              <a:t> </a:t>
            </a:r>
            <a:r>
              <a:rPr lang="en" sz="1000" u="sng">
                <a:solidFill>
                  <a:srgbClr val="1155CC"/>
                </a:solidFill>
                <a:hlinkClick r:id="rId12"/>
              </a:rPr>
              <a:t>https://www.macrotrends.net/countries/MHL/marshall-islands/education-spending</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UNESCO Institute of Statistics. (n.d.). Marshall Islands. UNESCO Institute of Statistics. Retrieved from:</a:t>
            </a:r>
            <a:r>
              <a:rPr lang="en" sz="1000">
                <a:solidFill>
                  <a:schemeClr val="dk1"/>
                </a:solidFill>
                <a:uFill>
                  <a:noFill/>
                </a:uFill>
                <a:hlinkClick r:id="rId13"/>
              </a:rPr>
              <a:t> </a:t>
            </a:r>
            <a:r>
              <a:rPr lang="en" sz="1000" u="sng">
                <a:solidFill>
                  <a:srgbClr val="1155CC"/>
                </a:solidFill>
                <a:hlinkClick r:id="rId13"/>
              </a:rPr>
              <a:t>http://uis.unesco.org/en/country/mh</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 Population Review. (n.d.). Marshall Islands Population 2019. World Population Review. Retrieved from:</a:t>
            </a:r>
            <a:r>
              <a:rPr lang="en" sz="1000">
                <a:solidFill>
                  <a:schemeClr val="dk1"/>
                </a:solidFill>
                <a:uFill>
                  <a:noFill/>
                </a:uFill>
                <a:hlinkClick r:id="rId14"/>
              </a:rPr>
              <a:t> </a:t>
            </a:r>
            <a:r>
              <a:rPr lang="en" sz="1000" u="sng">
                <a:solidFill>
                  <a:srgbClr val="1155CC"/>
                </a:solidFill>
                <a:hlinkClick r:id="rId14"/>
              </a:rPr>
              <a:t>http://worldpopulationreview.com/countries/marshall-islands-population/</a:t>
            </a:r>
            <a:r>
              <a:rPr lang="en" sz="1000">
                <a:solidFill>
                  <a:schemeClr val="dk1"/>
                </a:solidFill>
              </a:rPr>
              <a:t>.</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1"/>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REFERENCES(9)</a:t>
            </a:r>
            <a:endParaRPr sz="3000">
              <a:latin typeface="Courier New"/>
              <a:ea typeface="Courier New"/>
              <a:cs typeface="Courier New"/>
              <a:sym typeface="Courier New"/>
            </a:endParaRPr>
          </a:p>
        </p:txBody>
      </p:sp>
      <p:sp>
        <p:nvSpPr>
          <p:cNvPr id="383" name="Google Shape;383;p51"/>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TRADING ECONOMICS. (n.d.). Marshall Islands - Urban population (% of total). TRADING ECONOMICS. Retrieved from:</a:t>
            </a:r>
            <a:r>
              <a:rPr lang="en" sz="1000">
                <a:solidFill>
                  <a:schemeClr val="dk1"/>
                </a:solidFill>
                <a:uFill>
                  <a:noFill/>
                </a:uFill>
                <a:hlinkClick r:id="rId3"/>
              </a:rPr>
              <a:t> </a:t>
            </a:r>
            <a:r>
              <a:rPr lang="en" sz="1000" u="sng">
                <a:solidFill>
                  <a:srgbClr val="1155CC"/>
                </a:solidFill>
                <a:hlinkClick r:id="rId3"/>
              </a:rPr>
              <a:t>https://tradingeconomics.com/marshall-islands/urban-population-percent-of-total-wb-data.html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 Population Review. (n.d.). Population of Cities in Marshall Islands (2019). World Population Review. Retrieved from:</a:t>
            </a:r>
            <a:r>
              <a:rPr lang="en" sz="1000">
                <a:solidFill>
                  <a:schemeClr val="dk1"/>
                </a:solidFill>
                <a:uFill>
                  <a:noFill/>
                </a:uFill>
                <a:hlinkClick r:id="rId4"/>
              </a:rPr>
              <a:t> </a:t>
            </a:r>
            <a:r>
              <a:rPr lang="en" sz="1000" u="sng">
                <a:solidFill>
                  <a:srgbClr val="1155CC"/>
                </a:solidFill>
                <a:hlinkClick r:id="rId4"/>
              </a:rPr>
              <a:t>http://worldpopulationreview.com/countries/marshall-islands-population/cities/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New York Times. (2015, December 2). The Marshall Islands Are Disappearing. The New York Times. Retrieved from:</a:t>
            </a:r>
            <a:r>
              <a:rPr lang="en" sz="1000">
                <a:solidFill>
                  <a:schemeClr val="dk1"/>
                </a:solidFill>
                <a:uFill>
                  <a:noFill/>
                </a:uFill>
                <a:hlinkClick r:id="rId5"/>
              </a:rPr>
              <a:t> </a:t>
            </a:r>
            <a:r>
              <a:rPr lang="en" sz="1000" u="sng">
                <a:solidFill>
                  <a:srgbClr val="1155CC"/>
                </a:solidFill>
                <a:hlinkClick r:id="rId5"/>
              </a:rPr>
              <a:t>https://www.nytimes.com/interactive/2015/12/02/world/The-Marshall-Islands-Are-Disappearing.html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Los Angeles Times. (2019, July 15). Radiation in parts of the Marshall Islands is far higher than Chernobyl, study says. Los Angeles Times. Retrieved from:</a:t>
            </a:r>
            <a:r>
              <a:rPr lang="en" sz="1000">
                <a:solidFill>
                  <a:schemeClr val="dk1"/>
                </a:solidFill>
                <a:uFill>
                  <a:noFill/>
                </a:uFill>
                <a:hlinkClick r:id="rId6"/>
              </a:rPr>
              <a:t> </a:t>
            </a:r>
            <a:r>
              <a:rPr lang="en" sz="1000" u="sng">
                <a:solidFill>
                  <a:srgbClr val="1155CC"/>
                </a:solidFill>
                <a:hlinkClick r:id="rId6"/>
              </a:rPr>
              <a:t>https://www.latimes.com/nation/la-na-marshall-islands-radiation-20190715-story.html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Atomic Heritage Foundation. (n.d.). Marshall Islands. Atomic Heritage Foundation. Retrieved from:</a:t>
            </a:r>
            <a:r>
              <a:rPr lang="en" sz="1000">
                <a:solidFill>
                  <a:schemeClr val="dk1"/>
                </a:solidFill>
                <a:uFill>
                  <a:noFill/>
                </a:uFill>
                <a:hlinkClick r:id="rId7"/>
              </a:rPr>
              <a:t> </a:t>
            </a:r>
            <a:r>
              <a:rPr lang="en" sz="1000" u="sng">
                <a:solidFill>
                  <a:srgbClr val="1155CC"/>
                </a:solidFill>
                <a:hlinkClick r:id="rId7"/>
              </a:rPr>
              <a:t>https://www.atomicheritage.org/location/marshall-islands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Smithsonian. (2018, June). Mapping Out What’s Next for the Marshall Islands. Smithsonian. Retrieved from:</a:t>
            </a:r>
            <a:r>
              <a:rPr lang="en" sz="1000">
                <a:solidFill>
                  <a:schemeClr val="dk1"/>
                </a:solidFill>
                <a:uFill>
                  <a:noFill/>
                </a:uFill>
                <a:hlinkClick r:id="rId8"/>
              </a:rPr>
              <a:t> </a:t>
            </a:r>
            <a:r>
              <a:rPr lang="en" sz="1000" u="sng">
                <a:solidFill>
                  <a:srgbClr val="1155CC"/>
                </a:solidFill>
                <a:hlinkClick r:id="rId8"/>
              </a:rPr>
              <a:t>https://ocean.si.edu/conservation/climate-change/mapping-out-whats-next-marshall-islands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Wikipedia. (2019, October 18). Federated States of Micronesia. Wikipedia. Retrieved from:</a:t>
            </a:r>
            <a:r>
              <a:rPr lang="en" sz="1000">
                <a:solidFill>
                  <a:schemeClr val="dk1"/>
                </a:solidFill>
                <a:uFill>
                  <a:noFill/>
                </a:uFill>
                <a:hlinkClick r:id="rId9"/>
              </a:rPr>
              <a:t> </a:t>
            </a:r>
            <a:r>
              <a:rPr lang="en" sz="1000" u="sng">
                <a:solidFill>
                  <a:srgbClr val="1155CC"/>
                </a:solidFill>
                <a:hlinkClick r:id="rId9"/>
              </a:rPr>
              <a:t>https://en.wikipedia.org/wiki/Federated_States_of_Micronesia</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Wikipedia. (2019, October 20). Economy of the Federated States of Micronesia. Wikipedia. Retrieved from:</a:t>
            </a:r>
            <a:r>
              <a:rPr lang="en" sz="1000">
                <a:solidFill>
                  <a:schemeClr val="dk1"/>
                </a:solidFill>
                <a:uFill>
                  <a:noFill/>
                </a:uFill>
                <a:hlinkClick r:id="rId10"/>
              </a:rPr>
              <a:t> </a:t>
            </a:r>
            <a:r>
              <a:rPr lang="en" sz="1000" u="sng">
                <a:solidFill>
                  <a:srgbClr val="1155CC"/>
                </a:solidFill>
                <a:hlinkClick r:id="rId10"/>
              </a:rPr>
              <a:t>https://en.wikipedia.org/wiki/Economy_of_the_Federated_States_of_Micronesia</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Central Intelligence Agency. (n.d.). AUSTRALIA - OCEANIA :: MICRONESIA, FEDERATED STATES OF. Central Intelligence Agency. Retrieved from:</a:t>
            </a:r>
            <a:r>
              <a:rPr lang="en" sz="1000">
                <a:solidFill>
                  <a:schemeClr val="dk1"/>
                </a:solidFill>
                <a:uFill>
                  <a:noFill/>
                </a:uFill>
                <a:hlinkClick r:id="rId11"/>
              </a:rPr>
              <a:t> </a:t>
            </a:r>
            <a:r>
              <a:rPr lang="en" sz="1000" u="sng">
                <a:solidFill>
                  <a:srgbClr val="1155CC"/>
                </a:solidFill>
                <a:hlinkClick r:id="rId11"/>
              </a:rPr>
              <a:t>https://www.cia.gov/library/publications/the-world-factbook/geos/print_fm.html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UNESCO Institute of Statistics. (n.d.). Micronesia (Federated States of). Retrieved from:</a:t>
            </a:r>
            <a:r>
              <a:rPr lang="en" sz="1000">
                <a:solidFill>
                  <a:schemeClr val="dk1"/>
                </a:solidFill>
                <a:uFill>
                  <a:noFill/>
                </a:uFill>
                <a:hlinkClick r:id="rId12"/>
              </a:rPr>
              <a:t> </a:t>
            </a:r>
            <a:r>
              <a:rPr lang="en" sz="1000" u="sng">
                <a:solidFill>
                  <a:srgbClr val="1155CC"/>
                </a:solidFill>
                <a:hlinkClick r:id="rId12"/>
              </a:rPr>
              <a:t>http://uis.unesco.org/en/country/fm</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(2015, June 30). Federated States of Micronesia Literacy. IndexMundi. Retrieved from:</a:t>
            </a:r>
            <a:r>
              <a:rPr lang="en" sz="1000">
                <a:solidFill>
                  <a:schemeClr val="dk1"/>
                </a:solidFill>
                <a:uFill>
                  <a:noFill/>
                </a:uFill>
                <a:hlinkClick r:id="rId13"/>
              </a:rPr>
              <a:t> </a:t>
            </a:r>
            <a:r>
              <a:rPr lang="en" sz="1000" u="sng">
                <a:solidFill>
                  <a:srgbClr val="1155CC"/>
                </a:solidFill>
                <a:hlinkClick r:id="rId13"/>
              </a:rPr>
              <a:t>https://www.indexmundi.com/federated_states_of_micronesia/literacy.html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 Bank. (2018, June 11). Micro Connections: Connecting the Federated States of Micronesia. World Bank. Retrieved from:</a:t>
            </a:r>
            <a:r>
              <a:rPr lang="en" sz="1000">
                <a:solidFill>
                  <a:schemeClr val="dk1"/>
                </a:solidFill>
                <a:uFill>
                  <a:noFill/>
                </a:uFill>
                <a:hlinkClick r:id="rId14"/>
              </a:rPr>
              <a:t> </a:t>
            </a:r>
            <a:r>
              <a:rPr lang="en" sz="1000" u="sng">
                <a:solidFill>
                  <a:srgbClr val="1155CC"/>
                </a:solidFill>
                <a:hlinkClick r:id="rId14"/>
              </a:rPr>
              <a:t>https://www.worldbank.org/en/news/feature/2018/06/11/micro-connections-connecting-the-federated-states-of-micronesia</a:t>
            </a:r>
            <a:r>
              <a:rPr lang="en" sz="1000">
                <a:solidFill>
                  <a:schemeClr val="dk1"/>
                </a:solidFill>
              </a:rPr>
              <a:t>.</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2"/>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REFERENCES(10)</a:t>
            </a:r>
            <a:endParaRPr sz="3000">
              <a:latin typeface="Courier New"/>
              <a:ea typeface="Courier New"/>
              <a:cs typeface="Courier New"/>
              <a:sym typeface="Courier New"/>
            </a:endParaRPr>
          </a:p>
        </p:txBody>
      </p:sp>
      <p:sp>
        <p:nvSpPr>
          <p:cNvPr id="389" name="Google Shape;389;p52"/>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Char char="●"/>
            </a:pPr>
            <a:r>
              <a:rPr lang="en" sz="1000">
                <a:solidFill>
                  <a:schemeClr val="dk1"/>
                </a:solidFill>
              </a:rPr>
              <a:t>UNICEF. (2017, December). Situation Analysis of Children in the Federated States of Micronesia. UNICEF. Retrieved from:</a:t>
            </a:r>
            <a:r>
              <a:rPr lang="en" sz="1000">
                <a:solidFill>
                  <a:schemeClr val="dk1"/>
                </a:solidFill>
                <a:uFill>
                  <a:noFill/>
                </a:uFill>
                <a:hlinkClick r:id="rId3"/>
              </a:rPr>
              <a:t> </a:t>
            </a:r>
            <a:r>
              <a:rPr lang="en" sz="1000" u="sng">
                <a:solidFill>
                  <a:srgbClr val="1155CC"/>
                </a:solidFill>
                <a:hlinkClick r:id="rId3"/>
              </a:rPr>
              <a:t>https://www.unicef.org/pacificislands/06_Situation_Analysis_of_Children_Micronesia.pdf</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Wikipedia. (2019, October 27). Northern Mariana Islands. Wikipedia. Retrieved from:</a:t>
            </a:r>
            <a:r>
              <a:rPr lang="en" sz="1000">
                <a:solidFill>
                  <a:schemeClr val="dk1"/>
                </a:solidFill>
                <a:uFill>
                  <a:noFill/>
                </a:uFill>
                <a:hlinkClick r:id="rId4"/>
              </a:rPr>
              <a:t> </a:t>
            </a:r>
            <a:r>
              <a:rPr lang="en" sz="1000" u="sng">
                <a:solidFill>
                  <a:srgbClr val="1155CC"/>
                </a:solidFill>
                <a:hlinkClick r:id="rId4"/>
              </a:rPr>
              <a:t>https://en.wikipedia.org/wiki/Northern_Mariana_Islands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 Bank. (n.d.). Northern Mariana Islands. World Bank. Retrieved from:</a:t>
            </a:r>
            <a:r>
              <a:rPr lang="en" sz="1000">
                <a:solidFill>
                  <a:schemeClr val="dk1"/>
                </a:solidFill>
                <a:uFill>
                  <a:noFill/>
                </a:uFill>
                <a:hlinkClick r:id="rId5"/>
              </a:rPr>
              <a:t> </a:t>
            </a:r>
            <a:r>
              <a:rPr lang="en" sz="1000" u="sng">
                <a:solidFill>
                  <a:srgbClr val="1155CC"/>
                </a:solidFill>
                <a:hlinkClick r:id="rId5"/>
              </a:rPr>
              <a:t>https://data.worldbank.org/country/northern-mariana-islands?view=chart</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Central Intelligence Agency. (n.d.). AUSTRALIA - OCEANIA :: NORTHERN MARIANA ISLANDS. Central Intelligence Agency. Retrieved from:</a:t>
            </a:r>
            <a:r>
              <a:rPr lang="en" sz="1000">
                <a:solidFill>
                  <a:schemeClr val="dk1"/>
                </a:solidFill>
                <a:uFill>
                  <a:noFill/>
                </a:uFill>
                <a:hlinkClick r:id="rId6"/>
              </a:rPr>
              <a:t> </a:t>
            </a:r>
            <a:r>
              <a:rPr lang="en" sz="1000" u="sng">
                <a:solidFill>
                  <a:srgbClr val="1155CC"/>
                </a:solidFill>
                <a:hlinkClick r:id="rId6"/>
              </a:rPr>
              <a:t>https://www.cia.gov/library/publications/the-world-factbook/geos/cq.html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TRADING ECONOMICS. (n.d.). Northern Mariana Islands - Mobile cellular subscriptions (per 100 people). TRADING ECONOMICS. Retrieved from:</a:t>
            </a:r>
            <a:r>
              <a:rPr lang="en" sz="1000">
                <a:solidFill>
                  <a:schemeClr val="dk1"/>
                </a:solidFill>
                <a:uFill>
                  <a:noFill/>
                </a:uFill>
                <a:hlinkClick r:id="rId7"/>
              </a:rPr>
              <a:t> </a:t>
            </a:r>
            <a:r>
              <a:rPr lang="en" sz="1000" u="sng">
                <a:solidFill>
                  <a:srgbClr val="1155CC"/>
                </a:solidFill>
                <a:hlinkClick r:id="rId7"/>
              </a:rPr>
              <a:t>https://tradingeconomics.com/northern-mariana-islands/mobile-cellular-subscriptions-per-100-people-wb-data.html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U.S. Department of Health &amp; Human Services. (n.d.). Northern Mariana Islands Adolescent Reproductive Health Facts. U.S. Department of Health &amp; Human Services. Retrieved from:</a:t>
            </a:r>
            <a:r>
              <a:rPr lang="en" sz="1000">
                <a:solidFill>
                  <a:schemeClr val="dk1"/>
                </a:solidFill>
                <a:uFill>
                  <a:noFill/>
                </a:uFill>
                <a:hlinkClick r:id="rId8"/>
              </a:rPr>
              <a:t> </a:t>
            </a:r>
            <a:r>
              <a:rPr lang="en" sz="1000" u="sng">
                <a:solidFill>
                  <a:srgbClr val="1155CC"/>
                </a:solidFill>
                <a:hlinkClick r:id="rId8"/>
              </a:rPr>
              <a:t>https://www.hhs.gov/ash/oah/facts-and-stats/national-and-state-data-sheets/adolescent-reproductive-health/northern-mariana-islands/index.html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Countrymeters. (n.d.). Northern Mariana Islands Population. Countrymeters. Retrieved from:</a:t>
            </a:r>
            <a:r>
              <a:rPr lang="en" sz="1000">
                <a:solidFill>
                  <a:schemeClr val="dk1"/>
                </a:solidFill>
                <a:uFill>
                  <a:noFill/>
                </a:uFill>
                <a:hlinkClick r:id="rId9"/>
              </a:rPr>
              <a:t> </a:t>
            </a:r>
            <a:r>
              <a:rPr lang="en" sz="1000" u="sng">
                <a:solidFill>
                  <a:srgbClr val="1155CC"/>
                </a:solidFill>
                <a:hlinkClick r:id="rId9"/>
              </a:rPr>
              <a:t>https://countrymeters.info/en/Northern_Mariana_Islands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IndexMundi. (2015, June 30). Northern Mariana Islands Literacy. IndexMundi. Retrieved from:</a:t>
            </a:r>
            <a:r>
              <a:rPr lang="en" sz="1000">
                <a:solidFill>
                  <a:schemeClr val="dk1"/>
                </a:solidFill>
                <a:uFill>
                  <a:noFill/>
                </a:uFill>
                <a:hlinkClick r:id="rId10"/>
              </a:rPr>
              <a:t> </a:t>
            </a:r>
            <a:r>
              <a:rPr lang="en" sz="1000" u="sng">
                <a:solidFill>
                  <a:srgbClr val="1155CC"/>
                </a:solidFill>
                <a:hlinkClick r:id="rId10"/>
              </a:rPr>
              <a:t>https://www.indexmundi.com/northern_mariana_islands/literacy.html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 Population Review. (n.d.). Northern Mariana Islands Population 2019. World Population Review. Retrieved from:</a:t>
            </a:r>
            <a:r>
              <a:rPr lang="en" sz="1000">
                <a:solidFill>
                  <a:schemeClr val="dk1"/>
                </a:solidFill>
                <a:uFill>
                  <a:noFill/>
                </a:uFill>
                <a:hlinkClick r:id="rId11"/>
              </a:rPr>
              <a:t> </a:t>
            </a:r>
            <a:r>
              <a:rPr lang="en" sz="1000" u="sng">
                <a:solidFill>
                  <a:srgbClr val="1155CC"/>
                </a:solidFill>
                <a:hlinkClick r:id="rId11"/>
              </a:rPr>
              <a:t>http://worldpopulationreview.com/countries/northern-mariana-islands-population/</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Bureau of Economic Analysis. (2018, October 17). Northern Mariana Islands’ GDP Increases in 2017. Bureau of Economic Analysis. Retrieved from:</a:t>
            </a:r>
            <a:r>
              <a:rPr lang="en" sz="1000">
                <a:solidFill>
                  <a:schemeClr val="dk1"/>
                </a:solidFill>
                <a:uFill>
                  <a:noFill/>
                </a:uFill>
                <a:hlinkClick r:id="rId12"/>
              </a:rPr>
              <a:t> </a:t>
            </a:r>
            <a:r>
              <a:rPr lang="en" sz="1000" u="sng">
                <a:solidFill>
                  <a:srgbClr val="1155CC"/>
                </a:solidFill>
                <a:hlinkClick r:id="rId12"/>
              </a:rPr>
              <a:t>https://www.bea.gov/news/blog/2018-10-17/northern-mariana-islands-gdp-increases-2017</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Moody’s Analytics. (n.d.). Northern Mariana Islands - Economic Indicators. Moody’s Analytics. Retrieved from:</a:t>
            </a:r>
            <a:r>
              <a:rPr lang="en" sz="1000">
                <a:solidFill>
                  <a:schemeClr val="dk1"/>
                </a:solidFill>
                <a:uFill>
                  <a:noFill/>
                </a:uFill>
                <a:hlinkClick r:id="rId13"/>
              </a:rPr>
              <a:t> </a:t>
            </a:r>
            <a:r>
              <a:rPr lang="en" sz="1000" u="sng">
                <a:solidFill>
                  <a:srgbClr val="1155CC"/>
                </a:solidFill>
                <a:hlinkClick r:id="rId13"/>
              </a:rPr>
              <a:t>https://www.economy.com/northern-mariana-islands/indicators#ECONOMY</a:t>
            </a:r>
            <a:r>
              <a:rPr lang="en" sz="1000">
                <a:solidFill>
                  <a:schemeClr val="dk1"/>
                </a:solidFill>
              </a:rPr>
              <a:t>.</a:t>
            </a:r>
            <a:endParaRPr sz="1000">
              <a:solidFill>
                <a:schemeClr val="dk1"/>
              </a:solidFill>
            </a:endParaRPr>
          </a:p>
          <a:p>
            <a:pPr marL="0" lvl="0" indent="0" algn="l" rtl="0">
              <a:lnSpc>
                <a:spcPct val="115000"/>
              </a:lnSpc>
              <a:spcBef>
                <a:spcPts val="0"/>
              </a:spcBef>
              <a:spcAft>
                <a:spcPts val="0"/>
              </a:spcAft>
              <a:buNone/>
            </a:pP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3"/>
          <p:cNvSpPr txBox="1">
            <a:spLocks noGrp="1"/>
          </p:cNvSpPr>
          <p:nvPr>
            <p:ph type="subTitle" idx="1"/>
          </p:nvPr>
        </p:nvSpPr>
        <p:spPr>
          <a:xfrm>
            <a:off x="311700" y="2480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REFERENCES(11)</a:t>
            </a:r>
            <a:endParaRPr sz="3000">
              <a:latin typeface="Courier New"/>
              <a:ea typeface="Courier New"/>
              <a:cs typeface="Courier New"/>
              <a:sym typeface="Courier New"/>
            </a:endParaRPr>
          </a:p>
        </p:txBody>
      </p:sp>
      <p:sp>
        <p:nvSpPr>
          <p:cNvPr id="395" name="Google Shape;395;p53"/>
          <p:cNvSpPr txBox="1">
            <a:spLocks noGrp="1"/>
          </p:cNvSpPr>
          <p:nvPr>
            <p:ph type="subTitle" idx="1"/>
          </p:nvPr>
        </p:nvSpPr>
        <p:spPr>
          <a:xfrm>
            <a:off x="311700" y="769200"/>
            <a:ext cx="8520600" cy="421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Medium. (2017, November 21). Did the Northern Mariana Islands Experience a Baby Boom? Medium. Retrieved from:</a:t>
            </a:r>
            <a:r>
              <a:rPr lang="en" sz="1000">
                <a:solidFill>
                  <a:schemeClr val="dk1"/>
                </a:solidFill>
                <a:uFill>
                  <a:noFill/>
                </a:uFill>
                <a:hlinkClick r:id="rId3"/>
              </a:rPr>
              <a:t> </a:t>
            </a:r>
            <a:r>
              <a:rPr lang="en" sz="1000" u="sng">
                <a:solidFill>
                  <a:srgbClr val="1155CC"/>
                </a:solidFill>
                <a:hlinkClick r:id="rId3"/>
              </a:rPr>
              <a:t>https://medium.com/migration-issues/did-the-northern-mariana-islands-experience-a-baby-boom-56b3a92a4b60</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Conversation. (2017, August 6). Australia doesn’t ‘get’ the environmental challenges faced by Pacific Islander. The Conversation. Retrieved from:</a:t>
            </a:r>
            <a:r>
              <a:rPr lang="en" sz="1000">
                <a:solidFill>
                  <a:schemeClr val="dk1"/>
                </a:solidFill>
                <a:uFill>
                  <a:noFill/>
                </a:uFill>
                <a:hlinkClick r:id="rId4"/>
              </a:rPr>
              <a:t> </a:t>
            </a:r>
            <a:r>
              <a:rPr lang="en" sz="1000" u="sng">
                <a:solidFill>
                  <a:srgbClr val="1155CC"/>
                </a:solidFill>
                <a:hlinkClick r:id="rId4"/>
              </a:rPr>
              <a:t>https://theconversation.com/australia-doesnt-get-the-environmental-challenges-faced-by-pacific-islanders-81995</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Cultural Survival. (1993, September). OCEANIA: ISLANDS, LAND, PEOPLE. Cultural Survival. Retrieved from:</a:t>
            </a:r>
            <a:r>
              <a:rPr lang="en" sz="1000">
                <a:solidFill>
                  <a:schemeClr val="dk1"/>
                </a:solidFill>
                <a:uFill>
                  <a:noFill/>
                </a:uFill>
                <a:hlinkClick r:id="rId5"/>
              </a:rPr>
              <a:t> </a:t>
            </a:r>
            <a:r>
              <a:rPr lang="en" sz="1000" u="sng">
                <a:solidFill>
                  <a:srgbClr val="1155CC"/>
                </a:solidFill>
                <a:hlinkClick r:id="rId5"/>
              </a:rPr>
              <a:t>https://www.culturalsurvival.org/publications/cultural-survival-quarterly/oceania-islands-land-people</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National Geographic. (n.d.). Australia and Oceania: Human Geography. National Geographic. Retrieved from:</a:t>
            </a:r>
            <a:r>
              <a:rPr lang="en" sz="1000">
                <a:solidFill>
                  <a:schemeClr val="dk1"/>
                </a:solidFill>
                <a:uFill>
                  <a:noFill/>
                </a:uFill>
                <a:hlinkClick r:id="rId6"/>
              </a:rPr>
              <a:t> </a:t>
            </a:r>
            <a:r>
              <a:rPr lang="en" sz="1000" u="sng">
                <a:solidFill>
                  <a:srgbClr val="1155CC"/>
                </a:solidFill>
                <a:hlinkClick r:id="rId6"/>
              </a:rPr>
              <a:t>https://www.nationalgeographic.org/encyclopedia/oceania-human-geography/</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ResearchGate. (2001, January). The Population of Oceania in the Second Millennium. ResearchGate. Retrieved from:</a:t>
            </a:r>
            <a:r>
              <a:rPr lang="en" sz="1000">
                <a:solidFill>
                  <a:schemeClr val="dk1"/>
                </a:solidFill>
                <a:uFill>
                  <a:noFill/>
                </a:uFill>
                <a:hlinkClick r:id="rId7"/>
              </a:rPr>
              <a:t> </a:t>
            </a:r>
            <a:r>
              <a:rPr lang="en" sz="1000" u="sng">
                <a:solidFill>
                  <a:srgbClr val="1155CC"/>
                </a:solidFill>
                <a:hlinkClick r:id="rId7"/>
              </a:rPr>
              <a:t>https://www.researchgate.net/publication/267818571_The_Population_of_Oceania_in_the_Second_Millennium</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Strategist. (2019, May 29). Three realities for the Pacific family and Australia’s step-up agenda. The Strategist. Retrieved from:</a:t>
            </a:r>
            <a:r>
              <a:rPr lang="en" sz="1000">
                <a:solidFill>
                  <a:schemeClr val="dk1"/>
                </a:solidFill>
                <a:uFill>
                  <a:noFill/>
                </a:uFill>
                <a:hlinkClick r:id="rId8"/>
              </a:rPr>
              <a:t> </a:t>
            </a:r>
            <a:r>
              <a:rPr lang="en" sz="1000" u="sng">
                <a:solidFill>
                  <a:srgbClr val="1155CC"/>
                </a:solidFill>
                <a:hlinkClick r:id="rId8"/>
              </a:rPr>
              <a:t>https://www.aspistrategist.org.au/three-realities-for-the-pacific-family-and-australias-step-up-agenda/</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Rallu, J. (2010, January). The Demography of Oceania from the 1950s to the 2000s. CAIRN. Retrieved from:</a:t>
            </a:r>
            <a:r>
              <a:rPr lang="en" sz="1000">
                <a:solidFill>
                  <a:schemeClr val="dk1"/>
                </a:solidFill>
                <a:uFill>
                  <a:noFill/>
                </a:uFill>
                <a:hlinkClick r:id="rId9"/>
              </a:rPr>
              <a:t> </a:t>
            </a:r>
            <a:r>
              <a:rPr lang="en" sz="1000" u="sng">
                <a:solidFill>
                  <a:srgbClr val="1155CC"/>
                </a:solidFill>
                <a:hlinkClick r:id="rId9"/>
              </a:rPr>
              <a:t>https://www.cairn-int.info/article-E_POPU_1001_0009--the-demography-of-oceania-from-the-1950s.htm</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Kahn, K. (2019, April 11). Micronesians Struggle to Access Health Care after Reaching US Shores. NPQ. Retrieved from: </a:t>
            </a:r>
            <a:r>
              <a:rPr lang="en" sz="1000" u="sng">
                <a:solidFill>
                  <a:srgbClr val="1155CC"/>
                </a:solidFill>
                <a:hlinkClick r:id="rId10"/>
              </a:rPr>
              <a:t>https://nonprofitquarterly.org/micronesians-struggle-to-access-health-care-after-reaching-us-shores/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IEA. (2004, October 1). Contemporary patterns of Pacific Island mortality. IEA. Retrieved from: </a:t>
            </a:r>
            <a:r>
              <a:rPr lang="en" sz="1000" u="sng">
                <a:solidFill>
                  <a:srgbClr val="1155CC"/>
                </a:solidFill>
                <a:hlinkClick r:id="rId11"/>
              </a:rPr>
              <a:t>https://academic.oup.com/ije/article/34/1/207/638521</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WHO. (2011, March 4). Pacific islanders pay heavy price for abandoning traditional diet. WHO. Retrieved from: </a:t>
            </a:r>
            <a:r>
              <a:rPr lang="en" sz="1000" u="sng">
                <a:solidFill>
                  <a:srgbClr val="1155CC"/>
                </a:solidFill>
                <a:hlinkClick r:id="rId12"/>
              </a:rPr>
              <a:t>https://www.who.int/bulletin/volumes/88/7/10-010710/en/</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Medicaid. (n.d.). Guam. Retrieved from </a:t>
            </a:r>
            <a:r>
              <a:rPr lang="en" sz="1000" u="sng">
                <a:solidFill>
                  <a:srgbClr val="1155CC"/>
                </a:solidFill>
                <a:hlinkClick r:id="rId13"/>
              </a:rPr>
              <a:t>https://www.medicaid.gov/state-overviews/guam.html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Cultural Survival. (1991, June 1). Health and Development: Seeking the Best of Both Worlds. Cultural Survival. Retrieved from: </a:t>
            </a:r>
            <a:r>
              <a:rPr lang="en" sz="1000" u="sng">
                <a:solidFill>
                  <a:srgbClr val="1155CC"/>
                </a:solidFill>
                <a:hlinkClick r:id="rId14"/>
              </a:rPr>
              <a:t>https://www.culturalsurvival.org/publications/cultural-survival-quarterly/health-and-development-seeking-best-both-worlds</a:t>
            </a:r>
            <a:r>
              <a:rPr lang="en" sz="1000">
                <a:solidFill>
                  <a:schemeClr val="dk1"/>
                </a:solidFill>
              </a:rPr>
              <a:t>.</a:t>
            </a:r>
            <a:endParaRPr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7"/>
          <p:cNvPicPr preferRelativeResize="0"/>
          <p:nvPr/>
        </p:nvPicPr>
        <p:blipFill rotWithShape="1">
          <a:blip r:embed="rId3">
            <a:alphaModFix/>
          </a:blip>
          <a:srcRect t="19499" b="19505"/>
          <a:stretch/>
        </p:blipFill>
        <p:spPr>
          <a:xfrm>
            <a:off x="727375" y="0"/>
            <a:ext cx="7808025" cy="5143500"/>
          </a:xfrm>
          <a:prstGeom prst="rect">
            <a:avLst/>
          </a:prstGeom>
          <a:noFill/>
          <a:ln>
            <a:noFill/>
          </a:ln>
        </p:spPr>
      </p:pic>
      <p:sp>
        <p:nvSpPr>
          <p:cNvPr id="155" name="Google Shape;155;p27"/>
          <p:cNvSpPr/>
          <p:nvPr/>
        </p:nvSpPr>
        <p:spPr>
          <a:xfrm>
            <a:off x="3963400" y="59375"/>
            <a:ext cx="11874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5243975" y="582900"/>
            <a:ext cx="11874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7348000" y="1180600"/>
            <a:ext cx="11874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6513625" y="1403200"/>
            <a:ext cx="11874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4676900" y="1625800"/>
            <a:ext cx="11874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4725400" y="821375"/>
            <a:ext cx="11874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5798150" y="2460450"/>
            <a:ext cx="13419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7049000" y="2237850"/>
            <a:ext cx="11874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5182600" y="1278575"/>
            <a:ext cx="11874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4"/>
          <p:cNvSpPr txBox="1">
            <a:spLocks noGrp="1"/>
          </p:cNvSpPr>
          <p:nvPr>
            <p:ph type="subTitle" idx="1"/>
          </p:nvPr>
        </p:nvSpPr>
        <p:spPr>
          <a:xfrm>
            <a:off x="311700" y="106200"/>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REFERENCES(12)</a:t>
            </a:r>
            <a:endParaRPr sz="3000">
              <a:latin typeface="Courier New"/>
              <a:ea typeface="Courier New"/>
              <a:cs typeface="Courier New"/>
              <a:sym typeface="Courier New"/>
            </a:endParaRPr>
          </a:p>
        </p:txBody>
      </p:sp>
      <p:sp>
        <p:nvSpPr>
          <p:cNvPr id="401" name="Google Shape;401;p54"/>
          <p:cNvSpPr txBox="1">
            <a:spLocks noGrp="1"/>
          </p:cNvSpPr>
          <p:nvPr>
            <p:ph type="subTitle" idx="1"/>
          </p:nvPr>
        </p:nvSpPr>
        <p:spPr>
          <a:xfrm>
            <a:off x="311700" y="627300"/>
            <a:ext cx="8520600" cy="43743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Ames, D. (2014, September 19). The Pacific Island Health Care Project. Frontiers. Retrieved from: </a:t>
            </a:r>
            <a:r>
              <a:rPr lang="en" sz="1000" u="sng">
                <a:solidFill>
                  <a:srgbClr val="1155CC"/>
                </a:solidFill>
                <a:hlinkClick r:id="rId3"/>
              </a:rPr>
              <a:t>https://www.frontiersin.org/articles/10.3389/fpubh.2014.00175/full</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PIHOA. (n.d.). Federated States of Micronesia (FSM). PIHOA. Retrieved from </a:t>
            </a:r>
            <a:r>
              <a:rPr lang="en" sz="1000" u="sng">
                <a:solidFill>
                  <a:srgbClr val="1155CC"/>
                </a:solidFill>
                <a:hlinkClick r:id="rId4"/>
              </a:rPr>
              <a:t>https://www.pihoa.org/fsm/</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World Bank. (2014, March 11). Hardship &amp; Vulnerability are Pressing Issues for Pacific Island Countries. World Bank. Retrieved from: </a:t>
            </a:r>
            <a:r>
              <a:rPr lang="en" sz="1000" u="sng">
                <a:solidFill>
                  <a:srgbClr val="1155CC"/>
                </a:solidFill>
                <a:hlinkClick r:id="rId5"/>
              </a:rPr>
              <a:t>https://www.worldbank.org/en/news/press-release/2014/03/11/hardship-vulnerability-are-pressing-issues-for-pacific-island-countries-world-bank</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NewScientist. (2017, September 7). </a:t>
            </a:r>
            <a:r>
              <a:rPr lang="en" sz="1000">
                <a:solidFill>
                  <a:schemeClr val="dk1"/>
                </a:solidFill>
                <a:highlight>
                  <a:srgbClr val="FFFFFF"/>
                </a:highlight>
              </a:rPr>
              <a:t>Eight low-lying Pacific islands swallowed whole by rising seas</a:t>
            </a:r>
            <a:r>
              <a:rPr lang="en" sz="1000">
                <a:solidFill>
                  <a:schemeClr val="dk1"/>
                </a:solidFill>
              </a:rPr>
              <a:t>. NewScientist. Retrieved from: </a:t>
            </a:r>
            <a:r>
              <a:rPr lang="en" sz="1000" u="sng">
                <a:solidFill>
                  <a:srgbClr val="1155CC"/>
                </a:solidFill>
                <a:hlinkClick r:id="rId6"/>
              </a:rPr>
              <a:t>https://www.newscientist.com/article/2146594-eight-low-lying-pacific-islands-swallowed-whole-by-rising-seas/</a:t>
            </a:r>
            <a:r>
              <a:rPr lang="en" sz="1000">
                <a:solidFill>
                  <a:schemeClr val="dk1"/>
                </a:solidFill>
              </a:rPr>
              <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Stuff. (2019, October 3). In low-lying nations of Oceania people are already dying of climate change, report says. Stuff. Retrieved from: </a:t>
            </a:r>
            <a:r>
              <a:rPr lang="en" sz="1000" u="sng">
                <a:solidFill>
                  <a:srgbClr val="1155CC"/>
                </a:solidFill>
                <a:hlinkClick r:id="rId7"/>
              </a:rPr>
              <a:t>https://www.stuff.co.nz/environment/climate-news/116239262/in-lowlying-nations-of-oceania-people-are-already-dying-of-climate-change-report-says</a:t>
            </a:r>
            <a:r>
              <a:rPr lang="en" sz="1000">
                <a:solidFill>
                  <a:schemeClr val="dk1"/>
                </a:solidFill>
              </a:rPr>
              <a:t>.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New York Post. (2019, July 15). </a:t>
            </a:r>
            <a:r>
              <a:rPr lang="en" sz="1000">
                <a:solidFill>
                  <a:srgbClr val="2A2A2A"/>
                </a:solidFill>
              </a:rPr>
              <a:t>Radiation levels in Marshall Islands still exceed Fukushima, Chernobyl: study. New York Post. Retrieved from: </a:t>
            </a:r>
            <a:r>
              <a:rPr lang="en" sz="1000" u="sng">
                <a:solidFill>
                  <a:srgbClr val="1155CC"/>
                </a:solidFill>
                <a:hlinkClick r:id="rId8"/>
              </a:rPr>
              <a:t>https://nypost.com/2019/07/15/radiation-levels-in-marshall-islands-still-exceed-fukushima-chernobyl-study/</a:t>
            </a:r>
            <a:r>
              <a:rPr lang="en" sz="1000">
                <a:solidFill>
                  <a:schemeClr val="dk1"/>
                </a:solidFill>
              </a:rPr>
              <a:t>.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Department of Health and Social Affairs FSM National Government. (2005). Federated States Of Micronesia National Health Expenditure 2005-2008</a:t>
            </a:r>
            <a:r>
              <a:rPr lang="en" sz="1000" i="1">
                <a:solidFill>
                  <a:schemeClr val="dk1"/>
                </a:solidFill>
              </a:rPr>
              <a:t>. </a:t>
            </a:r>
            <a:r>
              <a:rPr lang="en" sz="1000">
                <a:solidFill>
                  <a:schemeClr val="dk1"/>
                </a:solidFill>
              </a:rPr>
              <a:t>Department of Health and Social Affairs FSM National Government. Retrieved from: </a:t>
            </a:r>
            <a:r>
              <a:rPr lang="en" sz="1000" u="sng">
                <a:solidFill>
                  <a:srgbClr val="1155CC"/>
                </a:solidFill>
                <a:hlinkClick r:id="rId9"/>
              </a:rPr>
              <a:t>http://www.wpro.who.int/southpacific/programmes/health_sector/health_financing/FSM_National_Health_Expenditure_20052008__Final_.pdf</a:t>
            </a:r>
            <a:r>
              <a:rPr lang="en" sz="1000">
                <a:solidFill>
                  <a:schemeClr val="dk1"/>
                </a:solidFill>
              </a:rPr>
              <a:t>.</a:t>
            </a:r>
            <a:endParaRPr sz="1000" u="sng">
              <a:solidFill>
                <a:srgbClr val="954F72"/>
              </a:solidFill>
            </a:endParaRPr>
          </a:p>
          <a:p>
            <a:pPr marL="457200" lvl="0" indent="-292100" algn="l" rtl="0">
              <a:lnSpc>
                <a:spcPct val="115000"/>
              </a:lnSpc>
              <a:spcBef>
                <a:spcPts val="0"/>
              </a:spcBef>
              <a:spcAft>
                <a:spcPts val="0"/>
              </a:spcAft>
              <a:buClr>
                <a:srgbClr val="954F72"/>
              </a:buClr>
              <a:buSzPts val="1000"/>
              <a:buChar char="●"/>
            </a:pPr>
            <a:r>
              <a:rPr lang="en" sz="1000">
                <a:solidFill>
                  <a:schemeClr val="dk1"/>
                </a:solidFill>
              </a:rPr>
              <a:t>United Nations Population Fund. (2013). Young Women’s Empowerment and Teenage Pregnancy in the Pacific. United Nations Population Fund. Retrieved from: </a:t>
            </a:r>
            <a:r>
              <a:rPr lang="en" sz="1000" u="sng">
                <a:solidFill>
                  <a:srgbClr val="1155CC"/>
                </a:solidFill>
                <a:hlinkClick r:id="rId10"/>
              </a:rPr>
              <a:t>https://pacific.unfpa.org/sites/default/files/pub-pdf/UNFPASWOPPacificSupplementIamNotaLostCauseLR5final.pdf</a:t>
            </a:r>
            <a:r>
              <a:rPr lang="en" sz="1000">
                <a:solidFill>
                  <a:schemeClr val="dk1"/>
                </a:solidFill>
              </a:rPr>
              <a:t>.</a:t>
            </a:r>
            <a:endParaRPr sz="1000" u="sng">
              <a:solidFill>
                <a:srgbClr val="954F72"/>
              </a:solidFill>
            </a:endParaRPr>
          </a:p>
          <a:p>
            <a:pPr marL="457200" lvl="0" indent="-292100" algn="l" rtl="0">
              <a:lnSpc>
                <a:spcPct val="115000"/>
              </a:lnSpc>
              <a:spcBef>
                <a:spcPts val="0"/>
              </a:spcBef>
              <a:spcAft>
                <a:spcPts val="0"/>
              </a:spcAft>
              <a:buClr>
                <a:srgbClr val="954F72"/>
              </a:buClr>
              <a:buSzPts val="1000"/>
              <a:buChar char="●"/>
            </a:pPr>
            <a:r>
              <a:rPr lang="en" sz="1000">
                <a:solidFill>
                  <a:srgbClr val="333333"/>
                </a:solidFill>
                <a:highlight>
                  <a:srgbClr val="FFFFFF"/>
                </a:highlight>
              </a:rPr>
              <a:t>Misachi, J. (2017, April 11). Which Countries And Territories Make Up Melanesia? World Atlas. Retrieved October 30, 2019, from</a:t>
            </a:r>
            <a:r>
              <a:rPr lang="en" sz="1000">
                <a:solidFill>
                  <a:srgbClr val="333333"/>
                </a:solidFill>
                <a:highlight>
                  <a:srgbClr val="FFFFFF"/>
                </a:highlight>
                <a:uFill>
                  <a:noFill/>
                </a:uFill>
                <a:hlinkClick r:id="rId11"/>
              </a:rPr>
              <a:t> </a:t>
            </a:r>
            <a:r>
              <a:rPr lang="en" sz="1000" u="sng">
                <a:solidFill>
                  <a:srgbClr val="1155CC"/>
                </a:solidFill>
                <a:highlight>
                  <a:srgbClr val="FFFFFF"/>
                </a:highlight>
                <a:hlinkClick r:id="rId11"/>
              </a:rPr>
              <a:t>https://www.worldatlas.com/articles/which-countries-and-territories-make-up-melanesia.html</a:t>
            </a:r>
            <a:r>
              <a:rPr lang="en" sz="1000">
                <a:solidFill>
                  <a:srgbClr val="333333"/>
                </a:solidFill>
                <a:highlight>
                  <a:srgbClr val="FFFFFF"/>
                </a:highlight>
              </a:rPr>
              <a:t>.</a:t>
            </a:r>
            <a:endParaRPr sz="1000">
              <a:solidFill>
                <a:srgbClr val="333333"/>
              </a:solidFill>
              <a:highlight>
                <a:srgbClr val="FFFFFF"/>
              </a:highlight>
            </a:endParaRPr>
          </a:p>
          <a:p>
            <a:pPr marL="457200" lvl="0" indent="-292100" algn="l" rtl="0">
              <a:lnSpc>
                <a:spcPct val="115000"/>
              </a:lnSpc>
              <a:spcBef>
                <a:spcPts val="0"/>
              </a:spcBef>
              <a:spcAft>
                <a:spcPts val="0"/>
              </a:spcAft>
              <a:buClr>
                <a:srgbClr val="333333"/>
              </a:buClr>
              <a:buSzPts val="1000"/>
              <a:buChar char="●"/>
            </a:pPr>
            <a:r>
              <a:rPr lang="en" sz="1000">
                <a:solidFill>
                  <a:srgbClr val="333333"/>
                </a:solidFill>
                <a:highlight>
                  <a:srgbClr val="FFFFFF"/>
                </a:highlight>
              </a:rPr>
              <a:t>New World Encyclopedia. (n.d.). Polynesia. </a:t>
            </a:r>
            <a:r>
              <a:rPr lang="en" sz="1000">
                <a:solidFill>
                  <a:schemeClr val="dk1"/>
                </a:solidFill>
              </a:rPr>
              <a:t>New World Encyclopedia. </a:t>
            </a:r>
            <a:r>
              <a:rPr lang="en" sz="1000">
                <a:solidFill>
                  <a:srgbClr val="333333"/>
                </a:solidFill>
                <a:highlight>
                  <a:srgbClr val="FFFFFF"/>
                </a:highlight>
              </a:rPr>
              <a:t>Retrieved from: </a:t>
            </a:r>
            <a:r>
              <a:rPr lang="en" sz="1000" u="sng">
                <a:solidFill>
                  <a:srgbClr val="1155CC"/>
                </a:solidFill>
                <a:highlight>
                  <a:srgbClr val="FFFFFF"/>
                </a:highlight>
                <a:hlinkClick r:id="rId12"/>
              </a:rPr>
              <a:t>https://www.newworldencyclopedia.org/entry/Polynesia</a:t>
            </a:r>
            <a:r>
              <a:rPr lang="en" sz="1000">
                <a:solidFill>
                  <a:srgbClr val="333333"/>
                </a:solidFill>
                <a:highlight>
                  <a:schemeClr val="lt1"/>
                </a:highlight>
              </a:rPr>
              <a:t>.</a:t>
            </a:r>
            <a:endParaRPr sz="1000">
              <a:solidFill>
                <a:srgbClr val="333333"/>
              </a:solidFill>
              <a:highlight>
                <a:srgbClr val="FFFFFF"/>
              </a:highlight>
            </a:endParaRPr>
          </a:p>
          <a:p>
            <a:pPr marL="457200" lvl="0" indent="-292100" algn="l" rtl="0">
              <a:lnSpc>
                <a:spcPct val="115000"/>
              </a:lnSpc>
              <a:spcBef>
                <a:spcPts val="0"/>
              </a:spcBef>
              <a:spcAft>
                <a:spcPts val="0"/>
              </a:spcAft>
              <a:buClr>
                <a:srgbClr val="333333"/>
              </a:buClr>
              <a:buSzPts val="1000"/>
              <a:buChar char="●"/>
            </a:pPr>
            <a:r>
              <a:rPr lang="en" sz="1000">
                <a:solidFill>
                  <a:schemeClr val="dk1"/>
                </a:solidFill>
              </a:rPr>
              <a:t>International Fund for Agricultural Development. (n.d.). Melanesia Rural Market &amp; Innovation Development Driven Programme. International Fund for Agricultural Development. Retrieved from:: </a:t>
            </a:r>
            <a:r>
              <a:rPr lang="en" sz="1000" u="sng">
                <a:solidFill>
                  <a:srgbClr val="1155CC"/>
                </a:solidFill>
                <a:hlinkClick r:id="rId13"/>
              </a:rPr>
              <a:t>https://www.ifad.org/documents/38714174/41118097/APR-RIA_MERMAID+CN+Final.pdf/3a5d82a1-d58f-210d-297f-85b089c50a4d</a:t>
            </a:r>
            <a:r>
              <a:rPr lang="en" sz="1000">
                <a:solidFill>
                  <a:srgbClr val="333333"/>
                </a:solidFill>
                <a:highlight>
                  <a:schemeClr val="lt1"/>
                </a:highlight>
              </a:rPr>
              <a:t>.</a:t>
            </a:r>
            <a:endParaRPr sz="1000">
              <a:solidFill>
                <a:srgbClr val="1155CC"/>
              </a:solidFill>
              <a:highlight>
                <a:srgbClr val="FFFFFF"/>
              </a:highlight>
            </a:endParaRPr>
          </a:p>
          <a:p>
            <a:pPr marL="457200" lvl="0" indent="0" algn="l" rtl="0">
              <a:lnSpc>
                <a:spcPct val="115000"/>
              </a:lnSpc>
              <a:spcBef>
                <a:spcPts val="1200"/>
              </a:spcBef>
              <a:spcAft>
                <a:spcPts val="0"/>
              </a:spcAft>
              <a:buNone/>
            </a:pPr>
            <a:endParaRPr sz="1100" u="sng">
              <a:solidFill>
                <a:srgbClr val="954F72"/>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10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5"/>
          <p:cNvSpPr txBox="1">
            <a:spLocks noGrp="1"/>
          </p:cNvSpPr>
          <p:nvPr>
            <p:ph type="subTitle" idx="1"/>
          </p:nvPr>
        </p:nvSpPr>
        <p:spPr>
          <a:xfrm>
            <a:off x="311700" y="106200"/>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urier New"/>
                <a:ea typeface="Courier New"/>
                <a:cs typeface="Courier New"/>
                <a:sym typeface="Courier New"/>
              </a:rPr>
              <a:t>REFERENCES(13)</a:t>
            </a:r>
            <a:endParaRPr sz="3000">
              <a:latin typeface="Courier New"/>
              <a:ea typeface="Courier New"/>
              <a:cs typeface="Courier New"/>
              <a:sym typeface="Courier New"/>
            </a:endParaRPr>
          </a:p>
        </p:txBody>
      </p:sp>
      <p:sp>
        <p:nvSpPr>
          <p:cNvPr id="407" name="Google Shape;407;p55"/>
          <p:cNvSpPr txBox="1">
            <a:spLocks noGrp="1"/>
          </p:cNvSpPr>
          <p:nvPr>
            <p:ph type="subTitle" idx="1"/>
          </p:nvPr>
        </p:nvSpPr>
        <p:spPr>
          <a:xfrm>
            <a:off x="311700" y="627300"/>
            <a:ext cx="8520600" cy="43743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rgbClr val="333333"/>
              </a:buClr>
              <a:buSzPts val="1000"/>
              <a:buChar char="●"/>
            </a:pPr>
            <a:r>
              <a:rPr lang="en" sz="1000">
                <a:solidFill>
                  <a:srgbClr val="333333"/>
                </a:solidFill>
                <a:highlight>
                  <a:srgbClr val="FFFFFF"/>
                </a:highlight>
              </a:rPr>
              <a:t>Commonwealth. (n.d.). Find agriculture Expertise in Kiribati. Commonwealth. Retrieved from: </a:t>
            </a:r>
            <a:r>
              <a:rPr lang="en" sz="1000" u="sng">
                <a:solidFill>
                  <a:srgbClr val="1155CC"/>
                </a:solidFill>
                <a:highlight>
                  <a:srgbClr val="FFFFFF"/>
                </a:highlight>
                <a:hlinkClick r:id="rId3"/>
              </a:rPr>
              <a:t>http://www.commonwealthofnations.org/sectors-kiribati/business/agriculture/</a:t>
            </a:r>
            <a:r>
              <a:rPr lang="en" sz="1000">
                <a:solidFill>
                  <a:srgbClr val="333333"/>
                </a:solidFill>
                <a:highlight>
                  <a:srgbClr val="FFFFFF"/>
                </a:highlight>
              </a:rPr>
              <a:t>.</a:t>
            </a:r>
            <a:endParaRPr sz="1000">
              <a:solidFill>
                <a:srgbClr val="333333"/>
              </a:solidFill>
              <a:highlight>
                <a:srgbClr val="FFFFFF"/>
              </a:highlight>
            </a:endParaRPr>
          </a:p>
          <a:p>
            <a:pPr marL="457200" lvl="0" indent="-292100" algn="l" rtl="0">
              <a:lnSpc>
                <a:spcPct val="115000"/>
              </a:lnSpc>
              <a:spcBef>
                <a:spcPts val="0"/>
              </a:spcBef>
              <a:spcAft>
                <a:spcPts val="0"/>
              </a:spcAft>
              <a:buClr>
                <a:srgbClr val="333333"/>
              </a:buClr>
              <a:buSzPts val="1000"/>
              <a:buChar char="●"/>
            </a:pPr>
            <a:r>
              <a:rPr lang="en" sz="1000">
                <a:solidFill>
                  <a:srgbClr val="333333"/>
                </a:solidFill>
                <a:highlight>
                  <a:srgbClr val="FFFFFF"/>
                </a:highlight>
              </a:rPr>
              <a:t>New Agriculturist. (n.d.). Country profile- Samoa. New Agriculturist. Retrieved from: </a:t>
            </a:r>
            <a:r>
              <a:rPr lang="en" sz="1000" u="sng">
                <a:solidFill>
                  <a:srgbClr val="1155CC"/>
                </a:solidFill>
                <a:highlight>
                  <a:schemeClr val="lt1"/>
                </a:highlight>
                <a:hlinkClick r:id="rId4"/>
              </a:rPr>
              <a:t>http://www.new-ag.info/en/country/profile.php?a=844</a:t>
            </a:r>
            <a:r>
              <a:rPr lang="en" sz="1000">
                <a:solidFill>
                  <a:srgbClr val="333333"/>
                </a:solidFill>
                <a:highlight>
                  <a:srgbClr val="FFFFFF"/>
                </a:highlight>
              </a:rPr>
              <a:t>.</a:t>
            </a:r>
            <a:endParaRPr sz="1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8"/>
          <p:cNvPicPr preferRelativeResize="0"/>
          <p:nvPr/>
        </p:nvPicPr>
        <p:blipFill rotWithShape="1">
          <a:blip r:embed="rId3">
            <a:alphaModFix/>
          </a:blip>
          <a:srcRect t="19499" b="19505"/>
          <a:stretch/>
        </p:blipFill>
        <p:spPr>
          <a:xfrm>
            <a:off x="727375" y="0"/>
            <a:ext cx="7808025" cy="5143500"/>
          </a:xfrm>
          <a:prstGeom prst="rect">
            <a:avLst/>
          </a:prstGeom>
          <a:noFill/>
          <a:ln>
            <a:noFill/>
          </a:ln>
        </p:spPr>
      </p:pic>
      <p:sp>
        <p:nvSpPr>
          <p:cNvPr id="169" name="Google Shape;169;p28"/>
          <p:cNvSpPr/>
          <p:nvPr/>
        </p:nvSpPr>
        <p:spPr>
          <a:xfrm>
            <a:off x="6676650" y="2460450"/>
            <a:ext cx="580800" cy="22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txBox="1"/>
          <p:nvPr/>
        </p:nvSpPr>
        <p:spPr>
          <a:xfrm>
            <a:off x="5075250" y="0"/>
            <a:ext cx="2182200" cy="54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a:solidFill>
                  <a:srgbClr val="4ABAEE"/>
                </a:solidFill>
                <a:latin typeface="Roboto"/>
                <a:ea typeface="Roboto"/>
                <a:cs typeface="Roboto"/>
                <a:sym typeface="Roboto"/>
              </a:rPr>
              <a:t>NORTHERN MARIANA ISLANDS</a:t>
            </a:r>
            <a:endParaRPr sz="1000" b="1">
              <a:solidFill>
                <a:srgbClr val="4ABAEE"/>
              </a:solidFill>
              <a:latin typeface="Roboto"/>
              <a:ea typeface="Roboto"/>
              <a:cs typeface="Roboto"/>
              <a:sym typeface="Roboto"/>
            </a:endParaRPr>
          </a:p>
          <a:p>
            <a:pPr marL="0" lvl="0" indent="0" algn="l" rtl="0">
              <a:lnSpc>
                <a:spcPct val="100000"/>
              </a:lnSpc>
              <a:spcBef>
                <a:spcPts val="0"/>
              </a:spcBef>
              <a:spcAft>
                <a:spcPts val="0"/>
              </a:spcAft>
              <a:buNone/>
            </a:pPr>
            <a:r>
              <a:rPr lang="en" sz="1000" b="1">
                <a:solidFill>
                  <a:srgbClr val="4ABAEE"/>
                </a:solidFill>
                <a:latin typeface="Roboto"/>
                <a:ea typeface="Roboto"/>
                <a:cs typeface="Roboto"/>
                <a:sym typeface="Roboto"/>
              </a:rPr>
              <a:t>	GUAM</a:t>
            </a:r>
            <a:endParaRPr sz="1000" b="1">
              <a:solidFill>
                <a:srgbClr val="4ABAEE"/>
              </a:solidFill>
              <a:latin typeface="Roboto"/>
              <a:ea typeface="Roboto"/>
              <a:cs typeface="Roboto"/>
              <a:sym typeface="Roboto"/>
            </a:endParaRPr>
          </a:p>
          <a:p>
            <a:pPr marL="0" lvl="0" indent="0" algn="l" rtl="0">
              <a:lnSpc>
                <a:spcPct val="100000"/>
              </a:lnSpc>
              <a:spcBef>
                <a:spcPts val="0"/>
              </a:spcBef>
              <a:spcAft>
                <a:spcPts val="0"/>
              </a:spcAft>
              <a:buNone/>
            </a:pPr>
            <a:r>
              <a:rPr lang="en" sz="1000" b="1">
                <a:solidFill>
                  <a:srgbClr val="4ABAEE"/>
                </a:solidFill>
                <a:latin typeface="Roboto"/>
                <a:ea typeface="Roboto"/>
                <a:cs typeface="Roboto"/>
                <a:sym typeface="Roboto"/>
              </a:rPr>
              <a:t>		NAURU</a:t>
            </a:r>
            <a:endParaRPr sz="1000" b="1">
              <a:solidFill>
                <a:srgbClr val="4ABAEE"/>
              </a:solidFill>
              <a:latin typeface="Roboto"/>
              <a:ea typeface="Roboto"/>
              <a:cs typeface="Roboto"/>
              <a:sym typeface="Roboto"/>
            </a:endParaRPr>
          </a:p>
          <a:p>
            <a:pPr marL="0" lvl="0" indent="0" algn="l" rtl="0">
              <a:spcBef>
                <a:spcPts val="0"/>
              </a:spcBef>
              <a:spcAft>
                <a:spcPts val="0"/>
              </a:spcAft>
              <a:buNone/>
            </a:pPr>
            <a:r>
              <a:rPr lang="en" sz="1000">
                <a:solidFill>
                  <a:srgbClr val="4ABAEE"/>
                </a:solidFill>
                <a:latin typeface="Roboto Black"/>
                <a:ea typeface="Roboto Black"/>
                <a:cs typeface="Roboto Black"/>
                <a:sym typeface="Roboto Black"/>
              </a:rPr>
              <a:t>	</a:t>
            </a:r>
            <a:endParaRPr sz="1000">
              <a:solidFill>
                <a:srgbClr val="4ABAEE"/>
              </a:solidFill>
              <a:latin typeface="Roboto Black"/>
              <a:ea typeface="Roboto Black"/>
              <a:cs typeface="Roboto Black"/>
              <a:sym typeface="Roboto Black"/>
            </a:endParaRPr>
          </a:p>
        </p:txBody>
      </p:sp>
      <p:sp>
        <p:nvSpPr>
          <p:cNvPr id="171" name="Google Shape;171;p28"/>
          <p:cNvSpPr txBox="1"/>
          <p:nvPr/>
        </p:nvSpPr>
        <p:spPr>
          <a:xfrm>
            <a:off x="6961800" y="63325"/>
            <a:ext cx="2182200" cy="54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a:solidFill>
                  <a:srgbClr val="4ABAEE"/>
                </a:solidFill>
                <a:latin typeface="Roboto"/>
                <a:ea typeface="Roboto"/>
                <a:cs typeface="Roboto"/>
                <a:sym typeface="Roboto"/>
              </a:rPr>
              <a:t>MARSHALL ISLANDS</a:t>
            </a:r>
            <a:endParaRPr sz="1000" b="1">
              <a:solidFill>
                <a:srgbClr val="4ABAEE"/>
              </a:solidFill>
              <a:latin typeface="Roboto"/>
              <a:ea typeface="Roboto"/>
              <a:cs typeface="Roboto"/>
              <a:sym typeface="Roboto"/>
            </a:endParaRPr>
          </a:p>
          <a:p>
            <a:pPr marL="0" lvl="0" indent="0" algn="l" rtl="0">
              <a:lnSpc>
                <a:spcPct val="150000"/>
              </a:lnSpc>
              <a:spcBef>
                <a:spcPts val="0"/>
              </a:spcBef>
              <a:spcAft>
                <a:spcPts val="0"/>
              </a:spcAft>
              <a:buNone/>
            </a:pPr>
            <a:endParaRPr sz="1000" b="1">
              <a:solidFill>
                <a:srgbClr val="4ABAEE"/>
              </a:solidFill>
              <a:latin typeface="Roboto"/>
              <a:ea typeface="Roboto"/>
              <a:cs typeface="Roboto"/>
              <a:sym typeface="Roboto"/>
            </a:endParaRPr>
          </a:p>
          <a:p>
            <a:pPr marL="0" lvl="0" indent="0" algn="l" rtl="0">
              <a:lnSpc>
                <a:spcPct val="150000"/>
              </a:lnSpc>
              <a:spcBef>
                <a:spcPts val="0"/>
              </a:spcBef>
              <a:spcAft>
                <a:spcPts val="0"/>
              </a:spcAft>
              <a:buNone/>
            </a:pPr>
            <a:r>
              <a:rPr lang="en" sz="1000" b="1">
                <a:solidFill>
                  <a:srgbClr val="4ABAEE"/>
                </a:solidFill>
                <a:latin typeface="Roboto"/>
                <a:ea typeface="Roboto"/>
                <a:cs typeface="Roboto"/>
                <a:sym typeface="Roboto"/>
              </a:rPr>
              <a:t>	KIRIBATI</a:t>
            </a:r>
            <a:endParaRPr sz="1000" b="1">
              <a:solidFill>
                <a:srgbClr val="4ABAEE"/>
              </a:solidFill>
              <a:latin typeface="Roboto"/>
              <a:ea typeface="Roboto"/>
              <a:cs typeface="Roboto"/>
              <a:sym typeface="Roboto"/>
            </a:endParaRPr>
          </a:p>
          <a:p>
            <a:pPr marL="0" lvl="0" indent="0" algn="l" rtl="0">
              <a:lnSpc>
                <a:spcPct val="150000"/>
              </a:lnSpc>
              <a:spcBef>
                <a:spcPts val="0"/>
              </a:spcBef>
              <a:spcAft>
                <a:spcPts val="0"/>
              </a:spcAft>
              <a:buNone/>
            </a:pPr>
            <a:r>
              <a:rPr lang="en" sz="1000" b="1">
                <a:solidFill>
                  <a:srgbClr val="4ABAEE"/>
                </a:solidFill>
                <a:latin typeface="Roboto"/>
                <a:ea typeface="Roboto"/>
                <a:cs typeface="Roboto"/>
                <a:sym typeface="Roboto"/>
              </a:rPr>
              <a:t>		TUVALU</a:t>
            </a:r>
            <a:endParaRPr sz="1000" b="1">
              <a:solidFill>
                <a:srgbClr val="4ABAEE"/>
              </a:solidFill>
              <a:latin typeface="Roboto"/>
              <a:ea typeface="Roboto"/>
              <a:cs typeface="Roboto"/>
              <a:sym typeface="Roboto"/>
            </a:endParaRPr>
          </a:p>
          <a:p>
            <a:pPr marL="0" lvl="0" indent="0" algn="l" rtl="0">
              <a:spcBef>
                <a:spcPts val="0"/>
              </a:spcBef>
              <a:spcAft>
                <a:spcPts val="0"/>
              </a:spcAft>
              <a:buNone/>
            </a:pPr>
            <a:r>
              <a:rPr lang="en" sz="1000">
                <a:solidFill>
                  <a:srgbClr val="4ABAEE"/>
                </a:solidFill>
                <a:latin typeface="Roboto Black"/>
                <a:ea typeface="Roboto Black"/>
                <a:cs typeface="Roboto Black"/>
                <a:sym typeface="Roboto Black"/>
              </a:rPr>
              <a:t>	</a:t>
            </a:r>
            <a:endParaRPr sz="1000">
              <a:solidFill>
                <a:srgbClr val="4ABAEE"/>
              </a:solidFill>
              <a:latin typeface="Roboto Black"/>
              <a:ea typeface="Roboto Black"/>
              <a:cs typeface="Roboto Black"/>
              <a:sym typeface="Roboto Black"/>
            </a:endParaRPr>
          </a:p>
        </p:txBody>
      </p:sp>
      <p:sp>
        <p:nvSpPr>
          <p:cNvPr id="172" name="Google Shape;172;p28"/>
          <p:cNvSpPr txBox="1"/>
          <p:nvPr/>
        </p:nvSpPr>
        <p:spPr>
          <a:xfrm>
            <a:off x="2195425" y="192975"/>
            <a:ext cx="2775900" cy="549300"/>
          </a:xfrm>
          <a:prstGeom prst="rect">
            <a:avLst/>
          </a:prstGeom>
          <a:noFill/>
          <a:ln>
            <a:noFill/>
          </a:ln>
        </p:spPr>
        <p:txBody>
          <a:bodyPr spcFirstLastPara="1" wrap="square" lIns="91425" tIns="91425" rIns="91425" bIns="91425" anchor="t" anchorCtr="0">
            <a:noAutofit/>
          </a:bodyPr>
          <a:lstStyle/>
          <a:p>
            <a:pPr marL="457200" lvl="0" indent="457200" algn="l" rtl="0">
              <a:lnSpc>
                <a:spcPct val="150000"/>
              </a:lnSpc>
              <a:spcBef>
                <a:spcPts val="0"/>
              </a:spcBef>
              <a:spcAft>
                <a:spcPts val="0"/>
              </a:spcAft>
              <a:buNone/>
            </a:pPr>
            <a:r>
              <a:rPr lang="en" sz="1000" b="1">
                <a:solidFill>
                  <a:srgbClr val="4ABAEE"/>
                </a:solidFill>
                <a:latin typeface="Roboto"/>
                <a:ea typeface="Roboto"/>
                <a:cs typeface="Roboto"/>
                <a:sym typeface="Roboto"/>
              </a:rPr>
              <a:t>MICRONESIA, FED. ST.</a:t>
            </a:r>
            <a:endParaRPr sz="1000" b="1">
              <a:solidFill>
                <a:srgbClr val="4ABAEE"/>
              </a:solidFill>
              <a:latin typeface="Roboto"/>
              <a:ea typeface="Roboto"/>
              <a:cs typeface="Roboto"/>
              <a:sym typeface="Roboto"/>
            </a:endParaRPr>
          </a:p>
          <a:p>
            <a:pPr marL="0" lvl="0" indent="0" algn="l" rtl="0">
              <a:lnSpc>
                <a:spcPct val="100000"/>
              </a:lnSpc>
              <a:spcBef>
                <a:spcPts val="0"/>
              </a:spcBef>
              <a:spcAft>
                <a:spcPts val="0"/>
              </a:spcAft>
              <a:buNone/>
            </a:pPr>
            <a:r>
              <a:rPr lang="en" sz="1000" b="1">
                <a:solidFill>
                  <a:srgbClr val="4ABAEE"/>
                </a:solidFill>
                <a:latin typeface="Roboto"/>
                <a:ea typeface="Roboto"/>
                <a:cs typeface="Roboto"/>
                <a:sym typeface="Roboto"/>
              </a:rPr>
              <a:t>				PALAU</a:t>
            </a:r>
            <a:endParaRPr sz="1000" b="1">
              <a:solidFill>
                <a:srgbClr val="4ABAEE"/>
              </a:solidFill>
              <a:latin typeface="Roboto"/>
              <a:ea typeface="Roboto"/>
              <a:cs typeface="Roboto"/>
              <a:sym typeface="Roboto"/>
            </a:endParaRPr>
          </a:p>
          <a:p>
            <a:pPr marL="0" lvl="0" indent="0" algn="l" rtl="0">
              <a:lnSpc>
                <a:spcPct val="100000"/>
              </a:lnSpc>
              <a:spcBef>
                <a:spcPts val="0"/>
              </a:spcBef>
              <a:spcAft>
                <a:spcPts val="0"/>
              </a:spcAft>
              <a:buNone/>
            </a:pPr>
            <a:r>
              <a:rPr lang="en" sz="1000" b="1">
                <a:solidFill>
                  <a:srgbClr val="4ABAEE"/>
                </a:solidFill>
                <a:latin typeface="Roboto"/>
                <a:ea typeface="Roboto"/>
                <a:cs typeface="Roboto"/>
                <a:sym typeface="Roboto"/>
              </a:rPr>
              <a:t>		</a:t>
            </a:r>
            <a:r>
              <a:rPr lang="en" sz="1000">
                <a:solidFill>
                  <a:srgbClr val="4ABAEE"/>
                </a:solidFill>
                <a:latin typeface="Roboto Black"/>
                <a:ea typeface="Roboto Black"/>
                <a:cs typeface="Roboto Black"/>
                <a:sym typeface="Roboto Black"/>
              </a:rPr>
              <a:t>	</a:t>
            </a:r>
            <a:endParaRPr sz="1000">
              <a:solidFill>
                <a:srgbClr val="4ABAEE"/>
              </a:solidFill>
              <a:latin typeface="Roboto Black"/>
              <a:ea typeface="Roboto Black"/>
              <a:cs typeface="Roboto Black"/>
              <a:sym typeface="Roboto Black"/>
            </a:endParaRPr>
          </a:p>
        </p:txBody>
      </p:sp>
      <p:sp>
        <p:nvSpPr>
          <p:cNvPr id="173" name="Google Shape;173;p28"/>
          <p:cNvSpPr txBox="1"/>
          <p:nvPr/>
        </p:nvSpPr>
        <p:spPr>
          <a:xfrm>
            <a:off x="7155000" y="1810950"/>
            <a:ext cx="1989000" cy="54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rgbClr val="4ABAEE"/>
                </a:solidFill>
                <a:latin typeface="Roboto"/>
                <a:ea typeface="Roboto"/>
                <a:cs typeface="Roboto"/>
                <a:sym typeface="Roboto"/>
              </a:rPr>
              <a:t>    AMERICAN SAMOA     </a:t>
            </a:r>
            <a:endParaRPr sz="1000" b="1">
              <a:solidFill>
                <a:srgbClr val="4ABAEE"/>
              </a:solidFill>
              <a:latin typeface="Roboto"/>
              <a:ea typeface="Roboto"/>
              <a:cs typeface="Roboto"/>
              <a:sym typeface="Roboto"/>
            </a:endParaRPr>
          </a:p>
          <a:p>
            <a:pPr marL="457200" lvl="0" indent="0" algn="l" rtl="0">
              <a:lnSpc>
                <a:spcPct val="115000"/>
              </a:lnSpc>
              <a:spcBef>
                <a:spcPts val="0"/>
              </a:spcBef>
              <a:spcAft>
                <a:spcPts val="0"/>
              </a:spcAft>
              <a:buNone/>
            </a:pPr>
            <a:r>
              <a:rPr lang="en" sz="1000" b="1">
                <a:solidFill>
                  <a:srgbClr val="4ABAEE"/>
                </a:solidFill>
                <a:latin typeface="Roboto"/>
                <a:ea typeface="Roboto"/>
                <a:cs typeface="Roboto"/>
                <a:sym typeface="Roboto"/>
              </a:rPr>
              <a:t>     FRENCH POLYNESIA</a:t>
            </a:r>
            <a:endParaRPr sz="1000" b="1">
              <a:solidFill>
                <a:srgbClr val="4ABAEE"/>
              </a:solidFill>
              <a:latin typeface="Roboto"/>
              <a:ea typeface="Roboto"/>
              <a:cs typeface="Roboto"/>
              <a:sym typeface="Roboto"/>
            </a:endParaRPr>
          </a:p>
          <a:p>
            <a:pPr marL="0" lvl="0" indent="0" algn="l" rtl="0">
              <a:lnSpc>
                <a:spcPct val="115000"/>
              </a:lnSpc>
              <a:spcBef>
                <a:spcPts val="0"/>
              </a:spcBef>
              <a:spcAft>
                <a:spcPts val="0"/>
              </a:spcAft>
              <a:buNone/>
            </a:pPr>
            <a:r>
              <a:rPr lang="en" sz="1000">
                <a:solidFill>
                  <a:srgbClr val="4ABAEE"/>
                </a:solidFill>
                <a:latin typeface="Roboto Black"/>
                <a:ea typeface="Roboto Black"/>
                <a:cs typeface="Roboto Black"/>
                <a:sym typeface="Roboto Black"/>
              </a:rPr>
              <a:t>	</a:t>
            </a:r>
            <a:endParaRPr sz="1000">
              <a:solidFill>
                <a:srgbClr val="4ABAEE"/>
              </a:solidFill>
              <a:latin typeface="Roboto Black"/>
              <a:ea typeface="Roboto Black"/>
              <a:cs typeface="Roboto Black"/>
              <a:sym typeface="Robo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p>
            <a:pPr marL="0" lvl="0" indent="0" algn="l" rtl="0">
              <a:lnSpc>
                <a:spcPct val="80000"/>
              </a:lnSpc>
              <a:spcBef>
                <a:spcPts val="0"/>
              </a:spcBef>
              <a:spcAft>
                <a:spcPts val="0"/>
              </a:spcAft>
              <a:buClr>
                <a:srgbClr val="0C0C0C"/>
              </a:buClr>
              <a:buSzPts val="3800"/>
              <a:buFont typeface="Twentieth Century"/>
              <a:buNone/>
            </a:pPr>
            <a:r>
              <a:rPr lang="en" sz="3000">
                <a:latin typeface="Courier New"/>
                <a:ea typeface="Courier New"/>
                <a:cs typeface="Courier New"/>
                <a:sym typeface="Courier New"/>
              </a:rPr>
              <a:t>AGENDA</a:t>
            </a:r>
            <a:r>
              <a:rPr lang="en" sz="3000"/>
              <a:t> </a:t>
            </a:r>
            <a:endParaRPr sz="3000"/>
          </a:p>
        </p:txBody>
      </p:sp>
      <p:sp>
        <p:nvSpPr>
          <p:cNvPr id="179" name="Google Shape;179;p29"/>
          <p:cNvSpPr txBox="1">
            <a:spLocks noGrp="1"/>
          </p:cNvSpPr>
          <p:nvPr>
            <p:ph type="body" idx="1"/>
          </p:nvPr>
        </p:nvSpPr>
        <p:spPr>
          <a:xfrm>
            <a:off x="768096" y="1563600"/>
            <a:ext cx="7290000" cy="3017400"/>
          </a:xfrm>
          <a:prstGeom prst="rect">
            <a:avLst/>
          </a:prstGeom>
          <a:noFill/>
          <a:ln>
            <a:noFill/>
          </a:ln>
        </p:spPr>
        <p:txBody>
          <a:bodyPr spcFirstLastPara="1" wrap="square" lIns="34275" tIns="34275" rIns="34275" bIns="34275" anchor="t" anchorCtr="0">
            <a:noAutofit/>
          </a:bodyPr>
          <a:lstStyle/>
          <a:p>
            <a:pPr marL="63500" lvl="0" indent="-107950" algn="l" rtl="0">
              <a:spcBef>
                <a:spcPts val="1100"/>
              </a:spcBef>
              <a:spcAft>
                <a:spcPts val="0"/>
              </a:spcAft>
              <a:buSzPts val="1700"/>
              <a:buFont typeface="Courier New"/>
              <a:buChar char="▪"/>
            </a:pPr>
            <a:r>
              <a:rPr lang="en">
                <a:latin typeface="Courier New"/>
                <a:ea typeface="Courier New"/>
                <a:cs typeface="Courier New"/>
                <a:sym typeface="Courier New"/>
              </a:rPr>
              <a:t> </a:t>
            </a:r>
            <a:r>
              <a:rPr lang="en" b="1">
                <a:latin typeface="Courier New"/>
                <a:ea typeface="Courier New"/>
                <a:cs typeface="Courier New"/>
                <a:sym typeface="Courier New"/>
              </a:rPr>
              <a:t>Data Cleaning</a:t>
            </a:r>
            <a:endParaRPr b="1">
              <a:latin typeface="Courier New"/>
              <a:ea typeface="Courier New"/>
              <a:cs typeface="Courier New"/>
              <a:sym typeface="Courier New"/>
            </a:endParaRPr>
          </a:p>
          <a:p>
            <a:pPr marL="203200" lvl="1" indent="-114300" algn="l" rtl="0">
              <a:spcBef>
                <a:spcPts val="1100"/>
              </a:spcBef>
              <a:spcAft>
                <a:spcPts val="0"/>
              </a:spcAft>
              <a:buSzPts val="1400"/>
              <a:buFont typeface="Courier New"/>
              <a:buChar char="🢝"/>
            </a:pPr>
            <a:r>
              <a:rPr lang="en">
                <a:latin typeface="Courier New"/>
                <a:ea typeface="Courier New"/>
                <a:cs typeface="Courier New"/>
                <a:sym typeface="Courier New"/>
              </a:rPr>
              <a:t> Missing Data Strategy </a:t>
            </a:r>
            <a:endParaRPr>
              <a:latin typeface="Courier New"/>
              <a:ea typeface="Courier New"/>
              <a:cs typeface="Courier New"/>
              <a:sym typeface="Courier New"/>
            </a:endParaRPr>
          </a:p>
          <a:p>
            <a:pPr marL="203200" lvl="1" indent="-114300" algn="l" rtl="0">
              <a:spcBef>
                <a:spcPts val="1100"/>
              </a:spcBef>
              <a:spcAft>
                <a:spcPts val="0"/>
              </a:spcAft>
              <a:buSzPts val="1400"/>
              <a:buFont typeface="Courier New"/>
              <a:buChar char="🢝"/>
            </a:pPr>
            <a:r>
              <a:rPr lang="en">
                <a:latin typeface="Courier New"/>
                <a:ea typeface="Courier New"/>
                <a:cs typeface="Courier New"/>
                <a:sym typeface="Courier New"/>
              </a:rPr>
              <a:t> Detecting Outliers  </a:t>
            </a:r>
            <a:endParaRPr>
              <a:latin typeface="Courier New"/>
              <a:ea typeface="Courier New"/>
              <a:cs typeface="Courier New"/>
              <a:sym typeface="Courier New"/>
            </a:endParaRPr>
          </a:p>
          <a:p>
            <a:pPr marL="63500" lvl="0" indent="-107950" algn="l" rtl="0">
              <a:spcBef>
                <a:spcPts val="1100"/>
              </a:spcBef>
              <a:spcAft>
                <a:spcPts val="0"/>
              </a:spcAft>
              <a:buSzPts val="1700"/>
              <a:buFont typeface="Courier New"/>
              <a:buChar char="▪"/>
            </a:pPr>
            <a:r>
              <a:rPr lang="en">
                <a:latin typeface="Courier New"/>
                <a:ea typeface="Courier New"/>
                <a:cs typeface="Courier New"/>
                <a:sym typeface="Courier New"/>
              </a:rPr>
              <a:t> </a:t>
            </a:r>
            <a:r>
              <a:rPr lang="en" b="1">
                <a:latin typeface="Courier New"/>
                <a:ea typeface="Courier New"/>
                <a:cs typeface="Courier New"/>
                <a:sym typeface="Courier New"/>
              </a:rPr>
              <a:t>Strategy for Analysis</a:t>
            </a:r>
            <a:endParaRPr b="1">
              <a:latin typeface="Courier New"/>
              <a:ea typeface="Courier New"/>
              <a:cs typeface="Courier New"/>
              <a:sym typeface="Courier New"/>
            </a:endParaRPr>
          </a:p>
          <a:p>
            <a:pPr marL="203200" lvl="1" indent="-114300" algn="l" rtl="0">
              <a:spcBef>
                <a:spcPts val="1100"/>
              </a:spcBef>
              <a:spcAft>
                <a:spcPts val="0"/>
              </a:spcAft>
              <a:buSzPts val="1400"/>
              <a:buFont typeface="Courier New"/>
              <a:buChar char="🢝"/>
            </a:pPr>
            <a:r>
              <a:rPr lang="en">
                <a:latin typeface="Courier New"/>
                <a:ea typeface="Courier New"/>
                <a:cs typeface="Courier New"/>
                <a:sym typeface="Courier New"/>
              </a:rPr>
              <a:t> Sub-Regions</a:t>
            </a:r>
            <a:endParaRPr>
              <a:latin typeface="Courier New"/>
              <a:ea typeface="Courier New"/>
              <a:cs typeface="Courier New"/>
              <a:sym typeface="Courier New"/>
            </a:endParaRPr>
          </a:p>
          <a:p>
            <a:pPr marL="203200" lvl="1" indent="-114300" algn="l" rtl="0">
              <a:spcBef>
                <a:spcPts val="1100"/>
              </a:spcBef>
              <a:spcAft>
                <a:spcPts val="0"/>
              </a:spcAft>
              <a:buSzPts val="1400"/>
              <a:buFont typeface="Courier New"/>
              <a:buChar char="🢝"/>
            </a:pPr>
            <a:r>
              <a:rPr lang="en">
                <a:latin typeface="Courier New"/>
                <a:ea typeface="Courier New"/>
                <a:cs typeface="Courier New"/>
                <a:sym typeface="Courier New"/>
              </a:rPr>
              <a:t> Testing Models with Correlations</a:t>
            </a:r>
            <a:endParaRPr>
              <a:latin typeface="Courier New"/>
              <a:ea typeface="Courier New"/>
              <a:cs typeface="Courier New"/>
              <a:sym typeface="Courier New"/>
            </a:endParaRPr>
          </a:p>
          <a:p>
            <a:pPr marL="63500" lvl="0" indent="-107950" algn="l" rtl="0">
              <a:spcBef>
                <a:spcPts val="1100"/>
              </a:spcBef>
              <a:spcAft>
                <a:spcPts val="0"/>
              </a:spcAft>
              <a:buSzPts val="1700"/>
              <a:buFont typeface="Courier New"/>
              <a:buChar char="▪"/>
            </a:pPr>
            <a:r>
              <a:rPr lang="en">
                <a:latin typeface="Courier New"/>
                <a:ea typeface="Courier New"/>
                <a:cs typeface="Courier New"/>
                <a:sym typeface="Courier New"/>
              </a:rPr>
              <a:t> </a:t>
            </a:r>
            <a:r>
              <a:rPr lang="en" b="1">
                <a:latin typeface="Courier New"/>
                <a:ea typeface="Courier New"/>
                <a:cs typeface="Courier New"/>
                <a:sym typeface="Courier New"/>
              </a:rPr>
              <a:t>Key Insights and Trends</a:t>
            </a:r>
            <a:endParaRPr b="1">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0C0C0C"/>
              </a:buClr>
              <a:buSzPts val="3800"/>
              <a:buFont typeface="Twentieth Century"/>
              <a:buNone/>
            </a:pPr>
            <a:r>
              <a:rPr lang="en" sz="3000">
                <a:latin typeface="Courier New"/>
                <a:ea typeface="Courier New"/>
                <a:cs typeface="Courier New"/>
                <a:sym typeface="Courier New"/>
              </a:rPr>
              <a:t>MISSING DATA STRATEGY</a:t>
            </a:r>
            <a:endParaRPr sz="3000"/>
          </a:p>
        </p:txBody>
      </p:sp>
      <p:sp>
        <p:nvSpPr>
          <p:cNvPr id="185" name="Google Shape;185;p30"/>
          <p:cNvSpPr txBox="1">
            <a:spLocks noGrp="1"/>
          </p:cNvSpPr>
          <p:nvPr>
            <p:ph type="body" idx="1"/>
          </p:nvPr>
        </p:nvSpPr>
        <p:spPr>
          <a:xfrm>
            <a:off x="476925" y="1714500"/>
            <a:ext cx="1968000" cy="3017400"/>
          </a:xfrm>
          <a:prstGeom prst="rect">
            <a:avLst/>
          </a:prstGeom>
          <a:noFill/>
          <a:ln>
            <a:noFill/>
          </a:ln>
        </p:spPr>
        <p:txBody>
          <a:bodyPr spcFirstLastPara="1" wrap="square" lIns="34275" tIns="34275" rIns="34275" bIns="34275" anchor="t" anchorCtr="0">
            <a:noAutofit/>
          </a:bodyPr>
          <a:lstStyle/>
          <a:p>
            <a:pPr marL="63500" lvl="0" indent="0" algn="ctr" rtl="0">
              <a:lnSpc>
                <a:spcPct val="90000"/>
              </a:lnSpc>
              <a:spcBef>
                <a:spcPts val="0"/>
              </a:spcBef>
              <a:spcAft>
                <a:spcPts val="0"/>
              </a:spcAft>
              <a:buNone/>
            </a:pPr>
            <a:r>
              <a:rPr lang="en" b="1">
                <a:latin typeface="Courier New"/>
                <a:ea typeface="Courier New"/>
                <a:cs typeface="Courier New"/>
                <a:sym typeface="Courier New"/>
              </a:rPr>
              <a:t>STEP 1</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63500" lvl="0" indent="0" algn="ctr" rtl="0">
              <a:lnSpc>
                <a:spcPct val="90000"/>
              </a:lnSpc>
              <a:spcBef>
                <a:spcPts val="0"/>
              </a:spcBef>
              <a:spcAft>
                <a:spcPts val="0"/>
              </a:spcAft>
              <a:buNone/>
            </a:pPr>
            <a:r>
              <a:rPr lang="en">
                <a:latin typeface="Courier New"/>
                <a:ea typeface="Courier New"/>
                <a:cs typeface="Courier New"/>
                <a:sym typeface="Courier New"/>
              </a:rPr>
              <a:t>Finding missing data and inputting it manually using statistical sources </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pic>
        <p:nvPicPr>
          <p:cNvPr id="186" name="Google Shape;186;p30"/>
          <p:cNvPicPr preferRelativeResize="0"/>
          <p:nvPr/>
        </p:nvPicPr>
        <p:blipFill rotWithShape="1">
          <a:blip r:embed="rId3">
            <a:alphaModFix/>
          </a:blip>
          <a:srcRect b="89321"/>
          <a:stretch/>
        </p:blipFill>
        <p:spPr>
          <a:xfrm>
            <a:off x="302450" y="4884300"/>
            <a:ext cx="8539101" cy="270574"/>
          </a:xfrm>
          <a:prstGeom prst="rect">
            <a:avLst/>
          </a:prstGeom>
          <a:noFill/>
          <a:ln>
            <a:noFill/>
          </a:ln>
        </p:spPr>
      </p:pic>
      <p:sp>
        <p:nvSpPr>
          <p:cNvPr id="187" name="Google Shape;187;p30"/>
          <p:cNvSpPr txBox="1">
            <a:spLocks noGrp="1"/>
          </p:cNvSpPr>
          <p:nvPr>
            <p:ph type="body" idx="1"/>
          </p:nvPr>
        </p:nvSpPr>
        <p:spPr>
          <a:xfrm>
            <a:off x="2567000" y="1714500"/>
            <a:ext cx="1968000" cy="3017400"/>
          </a:xfrm>
          <a:prstGeom prst="rect">
            <a:avLst/>
          </a:prstGeom>
          <a:noFill/>
          <a:ln>
            <a:noFill/>
          </a:ln>
        </p:spPr>
        <p:txBody>
          <a:bodyPr spcFirstLastPara="1" wrap="square" lIns="34275" tIns="34275" rIns="34275" bIns="34275" anchor="t" anchorCtr="0">
            <a:noAutofit/>
          </a:bodyPr>
          <a:lstStyle/>
          <a:p>
            <a:pPr marL="63500" lvl="0" indent="0" algn="ctr" rtl="0">
              <a:lnSpc>
                <a:spcPct val="90000"/>
              </a:lnSpc>
              <a:spcBef>
                <a:spcPts val="0"/>
              </a:spcBef>
              <a:spcAft>
                <a:spcPts val="0"/>
              </a:spcAft>
              <a:buNone/>
            </a:pPr>
            <a:r>
              <a:rPr lang="en" b="1">
                <a:latin typeface="Courier New"/>
                <a:ea typeface="Courier New"/>
                <a:cs typeface="Courier New"/>
                <a:sym typeface="Courier New"/>
              </a:rPr>
              <a:t>STEP 2</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63500" lvl="0" indent="0" algn="ctr" rtl="0">
              <a:lnSpc>
                <a:spcPct val="90000"/>
              </a:lnSpc>
              <a:spcBef>
                <a:spcPts val="0"/>
              </a:spcBef>
              <a:spcAft>
                <a:spcPts val="0"/>
              </a:spcAft>
              <a:buNone/>
            </a:pPr>
            <a:r>
              <a:rPr lang="en">
                <a:latin typeface="Courier New"/>
                <a:ea typeface="Courier New"/>
                <a:cs typeface="Courier New"/>
                <a:sym typeface="Courier New"/>
              </a:rPr>
              <a:t>Treating missing values with descriptive statistics</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188" name="Google Shape;188;p30"/>
          <p:cNvSpPr txBox="1">
            <a:spLocks noGrp="1"/>
          </p:cNvSpPr>
          <p:nvPr>
            <p:ph type="body" idx="1"/>
          </p:nvPr>
        </p:nvSpPr>
        <p:spPr>
          <a:xfrm>
            <a:off x="4535000" y="1714500"/>
            <a:ext cx="1968000" cy="3017400"/>
          </a:xfrm>
          <a:prstGeom prst="rect">
            <a:avLst/>
          </a:prstGeom>
          <a:noFill/>
          <a:ln>
            <a:noFill/>
          </a:ln>
        </p:spPr>
        <p:txBody>
          <a:bodyPr spcFirstLastPara="1" wrap="square" lIns="34275" tIns="34275" rIns="34275" bIns="34275" anchor="t" anchorCtr="0">
            <a:noAutofit/>
          </a:bodyPr>
          <a:lstStyle/>
          <a:p>
            <a:pPr marL="63500" lvl="0" indent="0" algn="ctr" rtl="0">
              <a:lnSpc>
                <a:spcPct val="90000"/>
              </a:lnSpc>
              <a:spcBef>
                <a:spcPts val="0"/>
              </a:spcBef>
              <a:spcAft>
                <a:spcPts val="0"/>
              </a:spcAft>
              <a:buNone/>
            </a:pPr>
            <a:r>
              <a:rPr lang="en" b="1">
                <a:latin typeface="Courier New"/>
                <a:ea typeface="Courier New"/>
                <a:cs typeface="Courier New"/>
                <a:sym typeface="Courier New"/>
              </a:rPr>
              <a:t>STEP 3</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63500" lvl="0" indent="0" algn="ctr" rtl="0">
              <a:lnSpc>
                <a:spcPct val="90000"/>
              </a:lnSpc>
              <a:spcBef>
                <a:spcPts val="0"/>
              </a:spcBef>
              <a:spcAft>
                <a:spcPts val="0"/>
              </a:spcAft>
              <a:buNone/>
            </a:pPr>
            <a:r>
              <a:rPr lang="en">
                <a:latin typeface="Courier New"/>
                <a:ea typeface="Courier New"/>
                <a:cs typeface="Courier New"/>
                <a:sym typeface="Courier New"/>
              </a:rPr>
              <a:t>Selecting columns required for testing</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189" name="Google Shape;189;p30"/>
          <p:cNvSpPr txBox="1">
            <a:spLocks noGrp="1"/>
          </p:cNvSpPr>
          <p:nvPr>
            <p:ph type="body" idx="1"/>
          </p:nvPr>
        </p:nvSpPr>
        <p:spPr>
          <a:xfrm>
            <a:off x="6699075" y="1714500"/>
            <a:ext cx="1968000" cy="3017400"/>
          </a:xfrm>
          <a:prstGeom prst="rect">
            <a:avLst/>
          </a:prstGeom>
          <a:noFill/>
          <a:ln>
            <a:noFill/>
          </a:ln>
        </p:spPr>
        <p:txBody>
          <a:bodyPr spcFirstLastPara="1" wrap="square" lIns="34275" tIns="34275" rIns="34275" bIns="34275" anchor="t" anchorCtr="0">
            <a:noAutofit/>
          </a:bodyPr>
          <a:lstStyle/>
          <a:p>
            <a:pPr marL="63500" lvl="0" indent="0" algn="ctr" rtl="0">
              <a:lnSpc>
                <a:spcPct val="90000"/>
              </a:lnSpc>
              <a:spcBef>
                <a:spcPts val="0"/>
              </a:spcBef>
              <a:spcAft>
                <a:spcPts val="0"/>
              </a:spcAft>
              <a:buNone/>
            </a:pPr>
            <a:r>
              <a:rPr lang="en" b="1">
                <a:latin typeface="Courier New"/>
                <a:ea typeface="Courier New"/>
                <a:cs typeface="Courier New"/>
                <a:sym typeface="Courier New"/>
              </a:rPr>
              <a:t>STEP 4</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63500" lvl="0" indent="0" algn="ctr" rtl="0">
              <a:lnSpc>
                <a:spcPct val="90000"/>
              </a:lnSpc>
              <a:spcBef>
                <a:spcPts val="0"/>
              </a:spcBef>
              <a:spcAft>
                <a:spcPts val="0"/>
              </a:spcAft>
              <a:buNone/>
            </a:pPr>
            <a:r>
              <a:rPr lang="en">
                <a:latin typeface="Courier New"/>
                <a:ea typeface="Courier New"/>
                <a:cs typeface="Courier New"/>
                <a:sym typeface="Courier New"/>
              </a:rPr>
              <a:t>Testing correlations based on statistic categories</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190" name="Google Shape;190;p30"/>
          <p:cNvSpPr txBox="1"/>
          <p:nvPr/>
        </p:nvSpPr>
        <p:spPr>
          <a:xfrm>
            <a:off x="1126675" y="2237025"/>
            <a:ext cx="73413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pic>
        <p:nvPicPr>
          <p:cNvPr id="191" name="Google Shape;191;p30"/>
          <p:cNvPicPr preferRelativeResize="0"/>
          <p:nvPr/>
        </p:nvPicPr>
        <p:blipFill>
          <a:blip r:embed="rId4">
            <a:alphaModFix/>
          </a:blip>
          <a:stretch>
            <a:fillRect/>
          </a:stretch>
        </p:blipFill>
        <p:spPr>
          <a:xfrm>
            <a:off x="841450" y="4670825"/>
            <a:ext cx="341598" cy="3415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0C0C0C"/>
              </a:buClr>
              <a:buSzPts val="3800"/>
              <a:buFont typeface="Twentieth Century"/>
              <a:buNone/>
            </a:pPr>
            <a:r>
              <a:rPr lang="en" sz="3000">
                <a:latin typeface="Courier New"/>
                <a:ea typeface="Courier New"/>
                <a:cs typeface="Courier New"/>
                <a:sym typeface="Courier New"/>
              </a:rPr>
              <a:t>DROPPED COLUMNS</a:t>
            </a:r>
            <a:endParaRPr sz="3000"/>
          </a:p>
        </p:txBody>
      </p:sp>
      <p:sp>
        <p:nvSpPr>
          <p:cNvPr id="197" name="Google Shape;197;p31"/>
          <p:cNvSpPr txBox="1">
            <a:spLocks noGrp="1"/>
          </p:cNvSpPr>
          <p:nvPr>
            <p:ph type="body" idx="1"/>
          </p:nvPr>
        </p:nvSpPr>
        <p:spPr>
          <a:xfrm>
            <a:off x="636000" y="1563600"/>
            <a:ext cx="1968000" cy="857400"/>
          </a:xfrm>
          <a:prstGeom prst="rect">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lnSpc>
                <a:spcPct val="90000"/>
              </a:lnSpc>
              <a:spcBef>
                <a:spcPts val="0"/>
              </a:spcBef>
              <a:spcAft>
                <a:spcPts val="0"/>
              </a:spcAft>
              <a:buNone/>
            </a:pPr>
            <a:r>
              <a:rPr lang="en" b="1">
                <a:latin typeface="Courier New"/>
                <a:ea typeface="Courier New"/>
                <a:cs typeface="Courier New"/>
                <a:sym typeface="Courier New"/>
              </a:rPr>
              <a:t>Educational Attainment</a:t>
            </a:r>
            <a:endParaRPr/>
          </a:p>
        </p:txBody>
      </p:sp>
      <p:pic>
        <p:nvPicPr>
          <p:cNvPr id="198" name="Google Shape;198;p31"/>
          <p:cNvPicPr preferRelativeResize="0"/>
          <p:nvPr/>
        </p:nvPicPr>
        <p:blipFill rotWithShape="1">
          <a:blip r:embed="rId3">
            <a:alphaModFix/>
          </a:blip>
          <a:srcRect b="89321"/>
          <a:stretch/>
        </p:blipFill>
        <p:spPr>
          <a:xfrm>
            <a:off x="302450" y="4884300"/>
            <a:ext cx="8539101" cy="270574"/>
          </a:xfrm>
          <a:prstGeom prst="rect">
            <a:avLst/>
          </a:prstGeom>
          <a:noFill/>
          <a:ln>
            <a:noFill/>
          </a:ln>
        </p:spPr>
      </p:pic>
      <p:sp>
        <p:nvSpPr>
          <p:cNvPr id="199" name="Google Shape;199;p31"/>
          <p:cNvSpPr txBox="1">
            <a:spLocks noGrp="1"/>
          </p:cNvSpPr>
          <p:nvPr>
            <p:ph type="body" idx="1"/>
          </p:nvPr>
        </p:nvSpPr>
        <p:spPr>
          <a:xfrm>
            <a:off x="2604000" y="1563600"/>
            <a:ext cx="1968000" cy="857400"/>
          </a:xfrm>
          <a:prstGeom prst="rect">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lnSpc>
                <a:spcPct val="90000"/>
              </a:lnSpc>
              <a:spcBef>
                <a:spcPts val="0"/>
              </a:spcBef>
              <a:spcAft>
                <a:spcPts val="0"/>
              </a:spcAft>
              <a:buNone/>
            </a:pPr>
            <a:r>
              <a:rPr lang="en" b="1">
                <a:latin typeface="Courier New"/>
                <a:ea typeface="Courier New"/>
                <a:cs typeface="Courier New"/>
                <a:sym typeface="Courier New"/>
              </a:rPr>
              <a:t>GINI Index</a:t>
            </a:r>
            <a:endParaRPr/>
          </a:p>
        </p:txBody>
      </p:sp>
      <p:sp>
        <p:nvSpPr>
          <p:cNvPr id="200" name="Google Shape;200;p31"/>
          <p:cNvSpPr txBox="1">
            <a:spLocks noGrp="1"/>
          </p:cNvSpPr>
          <p:nvPr>
            <p:ph type="body" idx="1"/>
          </p:nvPr>
        </p:nvSpPr>
        <p:spPr>
          <a:xfrm>
            <a:off x="4572000" y="1563600"/>
            <a:ext cx="1968000" cy="857400"/>
          </a:xfrm>
          <a:prstGeom prst="rect">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lnSpc>
                <a:spcPct val="90000"/>
              </a:lnSpc>
              <a:spcBef>
                <a:spcPts val="0"/>
              </a:spcBef>
              <a:spcAft>
                <a:spcPts val="0"/>
              </a:spcAft>
              <a:buNone/>
            </a:pPr>
            <a:r>
              <a:rPr lang="en" b="1">
                <a:latin typeface="Courier New"/>
                <a:ea typeface="Courier New"/>
                <a:cs typeface="Courier New"/>
                <a:sym typeface="Courier New"/>
              </a:rPr>
              <a:t>Income Share</a:t>
            </a:r>
            <a:endParaRPr/>
          </a:p>
        </p:txBody>
      </p:sp>
      <p:sp>
        <p:nvSpPr>
          <p:cNvPr id="201" name="Google Shape;201;p31"/>
          <p:cNvSpPr txBox="1">
            <a:spLocks noGrp="1"/>
          </p:cNvSpPr>
          <p:nvPr>
            <p:ph type="body" idx="1"/>
          </p:nvPr>
        </p:nvSpPr>
        <p:spPr>
          <a:xfrm>
            <a:off x="6540000" y="1563600"/>
            <a:ext cx="1968000" cy="857400"/>
          </a:xfrm>
          <a:prstGeom prst="rect">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lnSpc>
                <a:spcPct val="90000"/>
              </a:lnSpc>
              <a:spcBef>
                <a:spcPts val="0"/>
              </a:spcBef>
              <a:spcAft>
                <a:spcPts val="0"/>
              </a:spcAft>
              <a:buNone/>
            </a:pPr>
            <a:r>
              <a:rPr lang="en" b="1">
                <a:latin typeface="Courier New"/>
                <a:ea typeface="Courier New"/>
                <a:cs typeface="Courier New"/>
                <a:sym typeface="Courier New"/>
              </a:rPr>
              <a:t>Poverty Headcount Ratio</a:t>
            </a:r>
            <a:endParaRPr/>
          </a:p>
        </p:txBody>
      </p:sp>
      <p:sp>
        <p:nvSpPr>
          <p:cNvPr id="202" name="Google Shape;202;p31"/>
          <p:cNvSpPr txBox="1">
            <a:spLocks noGrp="1"/>
          </p:cNvSpPr>
          <p:nvPr>
            <p:ph type="body" idx="1"/>
          </p:nvPr>
        </p:nvSpPr>
        <p:spPr>
          <a:xfrm>
            <a:off x="636000" y="2421000"/>
            <a:ext cx="1968000" cy="1651500"/>
          </a:xfrm>
          <a:prstGeom prst="rect">
            <a:avLst/>
          </a:prstGeom>
          <a:noFill/>
          <a:ln w="19050" cap="flat" cmpd="sng">
            <a:solidFill>
              <a:srgbClr val="CFE2F3"/>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lnSpc>
                <a:spcPct val="90000"/>
              </a:lnSpc>
              <a:spcBef>
                <a:spcPts val="0"/>
              </a:spcBef>
              <a:spcAft>
                <a:spcPts val="0"/>
              </a:spcAft>
              <a:buNone/>
            </a:pPr>
            <a:r>
              <a:rPr lang="en" sz="1400">
                <a:latin typeface="Courier New"/>
                <a:ea typeface="Courier New"/>
                <a:cs typeface="Courier New"/>
                <a:sym typeface="Courier New"/>
              </a:rPr>
              <a:t>Dysfunctional EMIS</a:t>
            </a:r>
            <a:endParaRPr sz="1400">
              <a:latin typeface="Courier New"/>
              <a:ea typeface="Courier New"/>
              <a:cs typeface="Courier New"/>
              <a:sym typeface="Courier New"/>
            </a:endParaRPr>
          </a:p>
          <a:p>
            <a:pPr marL="0" lvl="0" indent="0" algn="ctr" rtl="0">
              <a:lnSpc>
                <a:spcPct val="90000"/>
              </a:lnSpc>
              <a:spcBef>
                <a:spcPts val="0"/>
              </a:spcBef>
              <a:spcAft>
                <a:spcPts val="0"/>
              </a:spcAft>
              <a:buNone/>
            </a:pPr>
            <a:endParaRPr sz="1400">
              <a:latin typeface="Courier New"/>
              <a:ea typeface="Courier New"/>
              <a:cs typeface="Courier New"/>
              <a:sym typeface="Courier New"/>
            </a:endParaRPr>
          </a:p>
          <a:p>
            <a:pPr marL="0" lvl="0" indent="0" algn="ctr" rtl="0">
              <a:lnSpc>
                <a:spcPct val="90000"/>
              </a:lnSpc>
              <a:spcBef>
                <a:spcPts val="0"/>
              </a:spcBef>
              <a:spcAft>
                <a:spcPts val="0"/>
              </a:spcAft>
              <a:buNone/>
            </a:pPr>
            <a:r>
              <a:rPr lang="en" sz="1400">
                <a:latin typeface="Courier New"/>
                <a:ea typeface="Courier New"/>
                <a:cs typeface="Courier New"/>
                <a:sym typeface="Courier New"/>
              </a:rPr>
              <a:t>Papua New Guinea: 1st PhD student in 2018</a:t>
            </a:r>
            <a:endParaRPr sz="1400">
              <a:latin typeface="Courier New"/>
              <a:ea typeface="Courier New"/>
              <a:cs typeface="Courier New"/>
              <a:sym typeface="Courier New"/>
            </a:endParaRPr>
          </a:p>
        </p:txBody>
      </p:sp>
      <p:sp>
        <p:nvSpPr>
          <p:cNvPr id="203" name="Google Shape;203;p31"/>
          <p:cNvSpPr txBox="1">
            <a:spLocks noGrp="1"/>
          </p:cNvSpPr>
          <p:nvPr>
            <p:ph type="body" idx="1"/>
          </p:nvPr>
        </p:nvSpPr>
        <p:spPr>
          <a:xfrm>
            <a:off x="2604000" y="2421000"/>
            <a:ext cx="5904000" cy="1651500"/>
          </a:xfrm>
          <a:prstGeom prst="rect">
            <a:avLst/>
          </a:prstGeom>
          <a:noFill/>
          <a:ln w="19050" cap="flat" cmpd="sng">
            <a:solidFill>
              <a:srgbClr val="CFE2F3"/>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lnSpc>
                <a:spcPct val="90000"/>
              </a:lnSpc>
              <a:spcBef>
                <a:spcPts val="0"/>
              </a:spcBef>
              <a:spcAft>
                <a:spcPts val="0"/>
              </a:spcAft>
              <a:buNone/>
            </a:pPr>
            <a:r>
              <a:rPr lang="en" sz="1400">
                <a:latin typeface="Courier New"/>
                <a:ea typeface="Courier New"/>
                <a:cs typeface="Courier New"/>
                <a:sym typeface="Courier New"/>
              </a:rPr>
              <a:t>No regular survey conducting</a:t>
            </a:r>
            <a:endParaRPr sz="1400">
              <a:latin typeface="Courier New"/>
              <a:ea typeface="Courier New"/>
              <a:cs typeface="Courier New"/>
              <a:sym typeface="Courier New"/>
            </a:endParaRPr>
          </a:p>
          <a:p>
            <a:pPr marL="0" lvl="0" indent="0" algn="ctr" rtl="0">
              <a:lnSpc>
                <a:spcPct val="90000"/>
              </a:lnSpc>
              <a:spcBef>
                <a:spcPts val="0"/>
              </a:spcBef>
              <a:spcAft>
                <a:spcPts val="0"/>
              </a:spcAft>
              <a:buNone/>
            </a:pPr>
            <a:endParaRPr sz="1400">
              <a:latin typeface="Courier New"/>
              <a:ea typeface="Courier New"/>
              <a:cs typeface="Courier New"/>
              <a:sym typeface="Courier New"/>
            </a:endParaRPr>
          </a:p>
          <a:p>
            <a:pPr marL="0" lvl="0" indent="0" algn="ctr" rtl="0">
              <a:lnSpc>
                <a:spcPct val="90000"/>
              </a:lnSpc>
              <a:spcBef>
                <a:spcPts val="0"/>
              </a:spcBef>
              <a:spcAft>
                <a:spcPts val="0"/>
              </a:spcAft>
              <a:buNone/>
            </a:pPr>
            <a:r>
              <a:rPr lang="en" sz="1400">
                <a:latin typeface="Courier New"/>
                <a:ea typeface="Courier New"/>
                <a:cs typeface="Courier New"/>
                <a:sym typeface="Courier New"/>
              </a:rPr>
              <a:t>No proper data on economic inequality</a:t>
            </a:r>
            <a:endParaRPr sz="1400">
              <a:latin typeface="Courier New"/>
              <a:ea typeface="Courier New"/>
              <a:cs typeface="Courier New"/>
              <a:sym typeface="Courier New"/>
            </a:endParaRPr>
          </a:p>
          <a:p>
            <a:pPr marL="0" lvl="0" indent="0" algn="ctr" rtl="0">
              <a:lnSpc>
                <a:spcPct val="90000"/>
              </a:lnSpc>
              <a:spcBef>
                <a:spcPts val="0"/>
              </a:spcBef>
              <a:spcAft>
                <a:spcPts val="0"/>
              </a:spcAft>
              <a:buNone/>
            </a:pPr>
            <a:endParaRPr sz="1400">
              <a:latin typeface="Courier New"/>
              <a:ea typeface="Courier New"/>
              <a:cs typeface="Courier New"/>
              <a:sym typeface="Courier New"/>
            </a:endParaRPr>
          </a:p>
          <a:p>
            <a:pPr marL="0" lvl="0" indent="0" algn="ctr" rtl="0">
              <a:lnSpc>
                <a:spcPct val="90000"/>
              </a:lnSpc>
              <a:spcBef>
                <a:spcPts val="0"/>
              </a:spcBef>
              <a:spcAft>
                <a:spcPts val="0"/>
              </a:spcAft>
              <a:buNone/>
            </a:pPr>
            <a:r>
              <a:rPr lang="en" sz="1400">
                <a:latin typeface="Courier New"/>
                <a:ea typeface="Courier New"/>
                <a:cs typeface="Courier New"/>
                <a:sym typeface="Courier New"/>
              </a:rPr>
              <a:t>Economic dependency on other countries</a:t>
            </a:r>
            <a:endParaRPr sz="1400">
              <a:latin typeface="Courier New"/>
              <a:ea typeface="Courier New"/>
              <a:cs typeface="Courier New"/>
              <a:sym typeface="Courier New"/>
            </a:endParaRPr>
          </a:p>
          <a:p>
            <a:pPr marL="0" lvl="0" indent="0" algn="ctr" rtl="0">
              <a:lnSpc>
                <a:spcPct val="90000"/>
              </a:lnSpc>
              <a:spcBef>
                <a:spcPts val="0"/>
              </a:spcBef>
              <a:spcAft>
                <a:spcPts val="0"/>
              </a:spcAft>
              <a:buNone/>
            </a:pPr>
            <a:endParaRPr sz="1400">
              <a:latin typeface="Courier New"/>
              <a:ea typeface="Courier New"/>
              <a:cs typeface="Courier New"/>
              <a:sym typeface="Courier New"/>
            </a:endParaRPr>
          </a:p>
        </p:txBody>
      </p:sp>
      <p:pic>
        <p:nvPicPr>
          <p:cNvPr id="204" name="Google Shape;204;p31"/>
          <p:cNvPicPr preferRelativeResize="0"/>
          <p:nvPr/>
        </p:nvPicPr>
        <p:blipFill>
          <a:blip r:embed="rId4">
            <a:alphaModFix/>
          </a:blip>
          <a:stretch>
            <a:fillRect/>
          </a:stretch>
        </p:blipFill>
        <p:spPr>
          <a:xfrm>
            <a:off x="1555475" y="4744500"/>
            <a:ext cx="341598" cy="3415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3429000" y="601675"/>
            <a:ext cx="4893355" cy="3940125"/>
          </a:xfrm>
          <a:prstGeom prst="rect">
            <a:avLst/>
          </a:prstGeom>
          <a:noFill/>
          <a:ln>
            <a:noFill/>
          </a:ln>
        </p:spPr>
      </p:pic>
      <p:sp>
        <p:nvSpPr>
          <p:cNvPr id="210" name="Google Shape;210;p32"/>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p>
            <a:pPr marL="0" lvl="0" indent="0" algn="l" rtl="0">
              <a:lnSpc>
                <a:spcPct val="80000"/>
              </a:lnSpc>
              <a:spcBef>
                <a:spcPts val="0"/>
              </a:spcBef>
              <a:spcAft>
                <a:spcPts val="0"/>
              </a:spcAft>
              <a:buClr>
                <a:srgbClr val="0C0C0C"/>
              </a:buClr>
              <a:buSzPts val="3800"/>
              <a:buFont typeface="Twentieth Century"/>
              <a:buNone/>
            </a:pPr>
            <a:r>
              <a:rPr lang="en" sz="3000">
                <a:latin typeface="Courier New"/>
                <a:ea typeface="Courier New"/>
                <a:cs typeface="Courier New"/>
                <a:sym typeface="Courier New"/>
              </a:rPr>
              <a:t>OUTLIERS</a:t>
            </a:r>
            <a:endParaRPr sz="3000">
              <a:latin typeface="Courier New"/>
              <a:ea typeface="Courier New"/>
              <a:cs typeface="Courier New"/>
              <a:sym typeface="Courier New"/>
            </a:endParaRPr>
          </a:p>
        </p:txBody>
      </p:sp>
      <p:pic>
        <p:nvPicPr>
          <p:cNvPr id="211" name="Google Shape;211;p32"/>
          <p:cNvPicPr preferRelativeResize="0"/>
          <p:nvPr/>
        </p:nvPicPr>
        <p:blipFill rotWithShape="1">
          <a:blip r:embed="rId4">
            <a:alphaModFix/>
          </a:blip>
          <a:srcRect b="89321"/>
          <a:stretch/>
        </p:blipFill>
        <p:spPr>
          <a:xfrm>
            <a:off x="302450" y="4884300"/>
            <a:ext cx="8539101" cy="270574"/>
          </a:xfrm>
          <a:prstGeom prst="rect">
            <a:avLst/>
          </a:prstGeom>
          <a:noFill/>
          <a:ln>
            <a:noFill/>
          </a:ln>
        </p:spPr>
      </p:pic>
      <p:sp>
        <p:nvSpPr>
          <p:cNvPr id="212" name="Google Shape;212;p32"/>
          <p:cNvSpPr/>
          <p:nvPr/>
        </p:nvSpPr>
        <p:spPr>
          <a:xfrm>
            <a:off x="4216725" y="3841688"/>
            <a:ext cx="318000" cy="270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4834100" y="3841688"/>
            <a:ext cx="318000" cy="270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6752000" y="1094438"/>
            <a:ext cx="1403400" cy="177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6752000" y="2571738"/>
            <a:ext cx="1403400" cy="177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6167625" y="3343788"/>
            <a:ext cx="318000" cy="270600"/>
          </a:xfrm>
          <a:prstGeom prst="ellipse">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5926000" y="753238"/>
            <a:ext cx="318000" cy="270600"/>
          </a:xfrm>
          <a:prstGeom prst="ellipse">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6752000" y="1272338"/>
            <a:ext cx="1403400" cy="177900"/>
          </a:xfrm>
          <a:prstGeom prst="ellipse">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6752000" y="2913163"/>
            <a:ext cx="1403400" cy="177900"/>
          </a:xfrm>
          <a:prstGeom prst="ellipse">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txBox="1">
            <a:spLocks noGrp="1"/>
          </p:cNvSpPr>
          <p:nvPr>
            <p:ph type="body" idx="1"/>
          </p:nvPr>
        </p:nvSpPr>
        <p:spPr>
          <a:xfrm>
            <a:off x="768100" y="1970400"/>
            <a:ext cx="2220000" cy="1644000"/>
          </a:xfrm>
          <a:prstGeom prst="rect">
            <a:avLst/>
          </a:prstGeom>
          <a:noFill/>
          <a:ln>
            <a:noFill/>
          </a:ln>
        </p:spPr>
        <p:txBody>
          <a:bodyPr spcFirstLastPara="1" wrap="square" lIns="34275" tIns="34275" rIns="34275" bIns="34275" anchor="t" anchorCtr="0">
            <a:noAutofit/>
          </a:bodyPr>
          <a:lstStyle/>
          <a:p>
            <a:pPr marL="457200" lvl="0" indent="-330200" algn="l" rtl="0">
              <a:lnSpc>
                <a:spcPct val="150000"/>
              </a:lnSpc>
              <a:spcBef>
                <a:spcPts val="0"/>
              </a:spcBef>
              <a:spcAft>
                <a:spcPts val="0"/>
              </a:spcAft>
              <a:buClr>
                <a:srgbClr val="3D85C6"/>
              </a:buClr>
              <a:buSzPts val="1600"/>
              <a:buFont typeface="Courier New"/>
              <a:buChar char="●"/>
            </a:pPr>
            <a:r>
              <a:rPr lang="en" sz="1600">
                <a:solidFill>
                  <a:srgbClr val="3D85C6"/>
                </a:solidFill>
                <a:latin typeface="Courier New"/>
                <a:ea typeface="Courier New"/>
                <a:cs typeface="Courier New"/>
                <a:sym typeface="Courier New"/>
              </a:rPr>
              <a:t>Australia </a:t>
            </a:r>
            <a:endParaRPr sz="1600">
              <a:solidFill>
                <a:srgbClr val="3D85C6"/>
              </a:solidFill>
              <a:latin typeface="Courier New"/>
              <a:ea typeface="Courier New"/>
              <a:cs typeface="Courier New"/>
              <a:sym typeface="Courier New"/>
            </a:endParaRPr>
          </a:p>
          <a:p>
            <a:pPr marL="457200" lvl="0" indent="-330200" algn="l" rtl="0">
              <a:lnSpc>
                <a:spcPct val="150000"/>
              </a:lnSpc>
              <a:spcBef>
                <a:spcPts val="0"/>
              </a:spcBef>
              <a:spcAft>
                <a:spcPts val="0"/>
              </a:spcAft>
              <a:buClr>
                <a:srgbClr val="3D85C6"/>
              </a:buClr>
              <a:buSzPts val="1600"/>
              <a:buFont typeface="Courier New"/>
              <a:buChar char="●"/>
            </a:pPr>
            <a:r>
              <a:rPr lang="en" sz="1600">
                <a:solidFill>
                  <a:srgbClr val="3D85C6"/>
                </a:solidFill>
                <a:latin typeface="Courier New"/>
                <a:ea typeface="Courier New"/>
                <a:cs typeface="Courier New"/>
                <a:sym typeface="Courier New"/>
              </a:rPr>
              <a:t>New Zealand</a:t>
            </a:r>
            <a:endParaRPr sz="1600">
              <a:solidFill>
                <a:srgbClr val="3D85C6"/>
              </a:solidFill>
              <a:latin typeface="Courier New"/>
              <a:ea typeface="Courier New"/>
              <a:cs typeface="Courier New"/>
              <a:sym typeface="Courier New"/>
            </a:endParaRPr>
          </a:p>
          <a:p>
            <a:pPr marL="457200" lvl="0" indent="-330200" algn="l" rtl="0">
              <a:lnSpc>
                <a:spcPct val="150000"/>
              </a:lnSpc>
              <a:spcBef>
                <a:spcPts val="0"/>
              </a:spcBef>
              <a:spcAft>
                <a:spcPts val="0"/>
              </a:spcAft>
              <a:buClr>
                <a:srgbClr val="3D85C6"/>
              </a:buClr>
              <a:buSzPts val="1600"/>
              <a:buFont typeface="Courier New"/>
              <a:buChar char="●"/>
            </a:pPr>
            <a:r>
              <a:rPr lang="en" sz="1600">
                <a:solidFill>
                  <a:srgbClr val="3D85C6"/>
                </a:solidFill>
                <a:latin typeface="Courier New"/>
                <a:ea typeface="Courier New"/>
                <a:cs typeface="Courier New"/>
                <a:sym typeface="Courier New"/>
              </a:rPr>
              <a:t>American Samoa</a:t>
            </a:r>
            <a:endParaRPr sz="1600">
              <a:solidFill>
                <a:srgbClr val="3D85C6"/>
              </a:solidFill>
              <a:latin typeface="Courier New"/>
              <a:ea typeface="Courier New"/>
              <a:cs typeface="Courier New"/>
              <a:sym typeface="Courier New"/>
            </a:endParaRPr>
          </a:p>
          <a:p>
            <a:pPr marL="457200" lvl="0" indent="-330200" algn="l" rtl="0">
              <a:lnSpc>
                <a:spcPct val="150000"/>
              </a:lnSpc>
              <a:spcBef>
                <a:spcPts val="0"/>
              </a:spcBef>
              <a:spcAft>
                <a:spcPts val="0"/>
              </a:spcAft>
              <a:buClr>
                <a:srgbClr val="3D85C6"/>
              </a:buClr>
              <a:buSzPts val="1600"/>
              <a:buFont typeface="Courier New"/>
              <a:buChar char="●"/>
            </a:pPr>
            <a:r>
              <a:rPr lang="en" sz="1600">
                <a:solidFill>
                  <a:srgbClr val="3D85C6"/>
                </a:solidFill>
                <a:latin typeface="Courier New"/>
                <a:ea typeface="Courier New"/>
                <a:cs typeface="Courier New"/>
                <a:sym typeface="Courier New"/>
              </a:rPr>
              <a:t>Nauru</a:t>
            </a:r>
            <a:endParaRPr sz="1600">
              <a:solidFill>
                <a:srgbClr val="3D85C6"/>
              </a:solidFill>
              <a:latin typeface="Courier New"/>
              <a:ea typeface="Courier New"/>
              <a:cs typeface="Courier New"/>
              <a:sym typeface="Courier New"/>
            </a:endParaRPr>
          </a:p>
        </p:txBody>
      </p:sp>
      <p:pic>
        <p:nvPicPr>
          <p:cNvPr id="221" name="Google Shape;221;p32"/>
          <p:cNvPicPr preferRelativeResize="0"/>
          <p:nvPr/>
        </p:nvPicPr>
        <p:blipFill>
          <a:blip r:embed="rId5">
            <a:alphaModFix/>
          </a:blip>
          <a:stretch>
            <a:fillRect/>
          </a:stretch>
        </p:blipFill>
        <p:spPr>
          <a:xfrm>
            <a:off x="2280550" y="4670650"/>
            <a:ext cx="341598" cy="341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p>
            <a:pPr marL="0" lvl="0" indent="0" algn="l" rtl="0">
              <a:lnSpc>
                <a:spcPct val="80000"/>
              </a:lnSpc>
              <a:spcBef>
                <a:spcPts val="0"/>
              </a:spcBef>
              <a:spcAft>
                <a:spcPts val="0"/>
              </a:spcAft>
              <a:buClr>
                <a:srgbClr val="0C0C0C"/>
              </a:buClr>
              <a:buSzPts val="3800"/>
              <a:buFont typeface="Twentieth Century"/>
              <a:buNone/>
            </a:pPr>
            <a:r>
              <a:rPr lang="en" sz="3000">
                <a:latin typeface="Courier New"/>
                <a:ea typeface="Courier New"/>
                <a:cs typeface="Courier New"/>
                <a:sym typeface="Courier New"/>
              </a:rPr>
              <a:t>STRATEGY FOR ANALYSIS</a:t>
            </a:r>
            <a:endParaRPr sz="3000"/>
          </a:p>
        </p:txBody>
      </p:sp>
      <p:pic>
        <p:nvPicPr>
          <p:cNvPr id="227" name="Google Shape;227;p33"/>
          <p:cNvPicPr preferRelativeResize="0"/>
          <p:nvPr/>
        </p:nvPicPr>
        <p:blipFill rotWithShape="1">
          <a:blip r:embed="rId3">
            <a:alphaModFix/>
          </a:blip>
          <a:srcRect b="89321"/>
          <a:stretch/>
        </p:blipFill>
        <p:spPr>
          <a:xfrm>
            <a:off x="302450" y="4884300"/>
            <a:ext cx="8539101" cy="270574"/>
          </a:xfrm>
          <a:prstGeom prst="rect">
            <a:avLst/>
          </a:prstGeom>
          <a:noFill/>
          <a:ln>
            <a:noFill/>
          </a:ln>
        </p:spPr>
      </p:pic>
      <p:sp>
        <p:nvSpPr>
          <p:cNvPr id="228" name="Google Shape;228;p33"/>
          <p:cNvSpPr txBox="1">
            <a:spLocks noGrp="1"/>
          </p:cNvSpPr>
          <p:nvPr>
            <p:ph type="body" idx="1"/>
          </p:nvPr>
        </p:nvSpPr>
        <p:spPr>
          <a:xfrm>
            <a:off x="331750" y="1563600"/>
            <a:ext cx="1702200" cy="670200"/>
          </a:xfrm>
          <a:prstGeom prst="rect">
            <a:avLst/>
          </a:prstGeom>
          <a:noFill/>
          <a:ln>
            <a:noFill/>
          </a:ln>
        </p:spPr>
        <p:txBody>
          <a:bodyPr spcFirstLastPara="1" wrap="square" lIns="34275" tIns="34275" rIns="34275" bIns="34275" anchor="t" anchorCtr="0">
            <a:noAutofit/>
          </a:bodyPr>
          <a:lstStyle/>
          <a:p>
            <a:pPr marL="63500" lvl="0" indent="0" algn="ctr" rtl="0">
              <a:lnSpc>
                <a:spcPct val="90000"/>
              </a:lnSpc>
              <a:spcBef>
                <a:spcPts val="0"/>
              </a:spcBef>
              <a:spcAft>
                <a:spcPts val="0"/>
              </a:spcAft>
              <a:buNone/>
            </a:pPr>
            <a:r>
              <a:rPr lang="en" b="1">
                <a:latin typeface="Courier New"/>
                <a:ea typeface="Courier New"/>
                <a:cs typeface="Courier New"/>
                <a:sym typeface="Courier New"/>
              </a:rPr>
              <a:t>Australasia</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0" lvl="0" indent="0" algn="l" rtl="0">
              <a:lnSpc>
                <a:spcPct val="115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229" name="Google Shape;229;p33"/>
          <p:cNvSpPr txBox="1">
            <a:spLocks noGrp="1"/>
          </p:cNvSpPr>
          <p:nvPr>
            <p:ph type="body" idx="1"/>
          </p:nvPr>
        </p:nvSpPr>
        <p:spPr>
          <a:xfrm>
            <a:off x="2033950" y="1563600"/>
            <a:ext cx="1702200" cy="670200"/>
          </a:xfrm>
          <a:prstGeom prst="rect">
            <a:avLst/>
          </a:prstGeom>
          <a:noFill/>
          <a:ln>
            <a:noFill/>
          </a:ln>
        </p:spPr>
        <p:txBody>
          <a:bodyPr spcFirstLastPara="1" wrap="square" lIns="34275" tIns="34275" rIns="34275" bIns="34275" anchor="t" anchorCtr="0">
            <a:noAutofit/>
          </a:bodyPr>
          <a:lstStyle/>
          <a:p>
            <a:pPr marL="63500" lvl="0" indent="0" algn="ctr" rtl="0">
              <a:lnSpc>
                <a:spcPct val="90000"/>
              </a:lnSpc>
              <a:spcBef>
                <a:spcPts val="0"/>
              </a:spcBef>
              <a:spcAft>
                <a:spcPts val="0"/>
              </a:spcAft>
              <a:buNone/>
            </a:pPr>
            <a:r>
              <a:rPr lang="en" b="1">
                <a:latin typeface="Courier New"/>
                <a:ea typeface="Courier New"/>
                <a:cs typeface="Courier New"/>
                <a:sym typeface="Courier New"/>
              </a:rPr>
              <a:t>Independent </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r>
              <a:rPr lang="en" b="1">
                <a:latin typeface="Courier New"/>
                <a:ea typeface="Courier New"/>
                <a:cs typeface="Courier New"/>
                <a:sym typeface="Courier New"/>
              </a:rPr>
              <a:t>Melanesia</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0" lvl="0" indent="0" algn="l" rtl="0">
              <a:lnSpc>
                <a:spcPct val="115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230" name="Google Shape;230;p33"/>
          <p:cNvSpPr txBox="1">
            <a:spLocks noGrp="1"/>
          </p:cNvSpPr>
          <p:nvPr>
            <p:ph type="body" idx="1"/>
          </p:nvPr>
        </p:nvSpPr>
        <p:spPr>
          <a:xfrm>
            <a:off x="3705650" y="1563600"/>
            <a:ext cx="1702200" cy="670200"/>
          </a:xfrm>
          <a:prstGeom prst="rect">
            <a:avLst/>
          </a:prstGeom>
          <a:noFill/>
          <a:ln>
            <a:noFill/>
          </a:ln>
        </p:spPr>
        <p:txBody>
          <a:bodyPr spcFirstLastPara="1" wrap="square" lIns="34275" tIns="34275" rIns="34275" bIns="34275" anchor="t" anchorCtr="0">
            <a:noAutofit/>
          </a:bodyPr>
          <a:lstStyle/>
          <a:p>
            <a:pPr marL="63500" lvl="0" indent="0" algn="ctr" rtl="0">
              <a:lnSpc>
                <a:spcPct val="90000"/>
              </a:lnSpc>
              <a:spcBef>
                <a:spcPts val="0"/>
              </a:spcBef>
              <a:spcAft>
                <a:spcPts val="0"/>
              </a:spcAft>
              <a:buNone/>
            </a:pPr>
            <a:r>
              <a:rPr lang="en" b="1">
                <a:latin typeface="Courier New"/>
                <a:ea typeface="Courier New"/>
                <a:cs typeface="Courier New"/>
                <a:sym typeface="Courier New"/>
              </a:rPr>
              <a:t>Independent </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r>
              <a:rPr lang="en" b="1">
                <a:latin typeface="Courier New"/>
                <a:ea typeface="Courier New"/>
                <a:cs typeface="Courier New"/>
                <a:sym typeface="Courier New"/>
              </a:rPr>
              <a:t>Micronesia</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0" lvl="0" indent="0" algn="l" rtl="0">
              <a:lnSpc>
                <a:spcPct val="115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231" name="Google Shape;231;p33"/>
          <p:cNvSpPr txBox="1">
            <a:spLocks noGrp="1"/>
          </p:cNvSpPr>
          <p:nvPr>
            <p:ph type="body" idx="1"/>
          </p:nvPr>
        </p:nvSpPr>
        <p:spPr>
          <a:xfrm>
            <a:off x="5407850" y="1563600"/>
            <a:ext cx="1702200" cy="670200"/>
          </a:xfrm>
          <a:prstGeom prst="rect">
            <a:avLst/>
          </a:prstGeom>
          <a:noFill/>
          <a:ln>
            <a:noFill/>
          </a:ln>
        </p:spPr>
        <p:txBody>
          <a:bodyPr spcFirstLastPara="1" wrap="square" lIns="34275" tIns="34275" rIns="34275" bIns="34275" anchor="t" anchorCtr="0">
            <a:noAutofit/>
          </a:bodyPr>
          <a:lstStyle/>
          <a:p>
            <a:pPr marL="63500" lvl="0" indent="0" algn="ctr" rtl="0">
              <a:lnSpc>
                <a:spcPct val="90000"/>
              </a:lnSpc>
              <a:spcBef>
                <a:spcPts val="0"/>
              </a:spcBef>
              <a:spcAft>
                <a:spcPts val="0"/>
              </a:spcAft>
              <a:buNone/>
            </a:pPr>
            <a:r>
              <a:rPr lang="en" b="1">
                <a:latin typeface="Courier New"/>
                <a:ea typeface="Courier New"/>
                <a:cs typeface="Courier New"/>
                <a:sym typeface="Courier New"/>
              </a:rPr>
              <a:t>Independent </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r>
              <a:rPr lang="en" b="1">
                <a:latin typeface="Courier New"/>
                <a:ea typeface="Courier New"/>
                <a:cs typeface="Courier New"/>
                <a:sym typeface="Courier New"/>
              </a:rPr>
              <a:t>Polynesia</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0" lvl="0" indent="0" algn="l" rtl="0">
              <a:lnSpc>
                <a:spcPct val="115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232" name="Google Shape;232;p33"/>
          <p:cNvSpPr txBox="1">
            <a:spLocks noGrp="1"/>
          </p:cNvSpPr>
          <p:nvPr>
            <p:ph type="body" idx="1"/>
          </p:nvPr>
        </p:nvSpPr>
        <p:spPr>
          <a:xfrm>
            <a:off x="7110050" y="1563600"/>
            <a:ext cx="1702200" cy="670200"/>
          </a:xfrm>
          <a:prstGeom prst="rect">
            <a:avLst/>
          </a:prstGeom>
          <a:noFill/>
          <a:ln>
            <a:noFill/>
          </a:ln>
        </p:spPr>
        <p:txBody>
          <a:bodyPr spcFirstLastPara="1" wrap="square" lIns="34275" tIns="34275" rIns="34275" bIns="34275" anchor="t" anchorCtr="0">
            <a:noAutofit/>
          </a:bodyPr>
          <a:lstStyle/>
          <a:p>
            <a:pPr marL="63500" lvl="0" indent="0" algn="ctr" rtl="0">
              <a:lnSpc>
                <a:spcPct val="90000"/>
              </a:lnSpc>
              <a:spcBef>
                <a:spcPts val="0"/>
              </a:spcBef>
              <a:spcAft>
                <a:spcPts val="0"/>
              </a:spcAft>
              <a:buNone/>
            </a:pPr>
            <a:r>
              <a:rPr lang="en" b="1">
                <a:latin typeface="Courier New"/>
                <a:ea typeface="Courier New"/>
                <a:cs typeface="Courier New"/>
                <a:sym typeface="Courier New"/>
              </a:rPr>
              <a:t>Territories</a:t>
            </a:r>
            <a:endParaRPr b="1">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0" lvl="0" indent="0" algn="l" rtl="0">
              <a:lnSpc>
                <a:spcPct val="115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233" name="Google Shape;233;p33"/>
          <p:cNvSpPr txBox="1">
            <a:spLocks noGrp="1"/>
          </p:cNvSpPr>
          <p:nvPr>
            <p:ph type="body" idx="1"/>
          </p:nvPr>
        </p:nvSpPr>
        <p:spPr>
          <a:xfrm>
            <a:off x="331750" y="2236650"/>
            <a:ext cx="1702200" cy="2142300"/>
          </a:xfrm>
          <a:prstGeom prst="rect">
            <a:avLst/>
          </a:prstGeom>
          <a:noFill/>
          <a:ln>
            <a:noFill/>
          </a:ln>
        </p:spPr>
        <p:txBody>
          <a:bodyPr spcFirstLastPara="1" wrap="square" lIns="34275" tIns="34275" rIns="34275" bIns="34275" anchor="t" anchorCtr="0">
            <a:noAutofit/>
          </a:bodyPr>
          <a:lstStyle/>
          <a:p>
            <a:pPr marL="63500" lvl="0" indent="0" algn="ctr" rtl="0">
              <a:lnSpc>
                <a:spcPct val="115000"/>
              </a:lnSpc>
              <a:spcBef>
                <a:spcPts val="0"/>
              </a:spcBef>
              <a:spcAft>
                <a:spcPts val="0"/>
              </a:spcAft>
              <a:buNone/>
            </a:pPr>
            <a:r>
              <a:rPr lang="en" sz="1400">
                <a:latin typeface="Courier New"/>
                <a:ea typeface="Courier New"/>
                <a:cs typeface="Courier New"/>
                <a:sym typeface="Courier New"/>
              </a:rPr>
              <a:t>Australia</a:t>
            </a:r>
            <a:endParaRPr sz="1400">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solidFill>
                  <a:srgbClr val="666666"/>
                </a:solidFill>
                <a:latin typeface="Courier New"/>
                <a:ea typeface="Courier New"/>
                <a:cs typeface="Courier New"/>
                <a:sym typeface="Courier New"/>
              </a:rPr>
              <a:t>New Zealand</a:t>
            </a:r>
            <a:endParaRPr sz="1400">
              <a:solidFill>
                <a:srgbClr val="666666"/>
              </a:solidFill>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0" lvl="0" indent="0" algn="l" rtl="0">
              <a:lnSpc>
                <a:spcPct val="115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234" name="Google Shape;234;p33"/>
          <p:cNvSpPr txBox="1">
            <a:spLocks noGrp="1"/>
          </p:cNvSpPr>
          <p:nvPr>
            <p:ph type="body" idx="1"/>
          </p:nvPr>
        </p:nvSpPr>
        <p:spPr>
          <a:xfrm>
            <a:off x="2033950" y="2235263"/>
            <a:ext cx="1702200" cy="2142300"/>
          </a:xfrm>
          <a:prstGeom prst="rect">
            <a:avLst/>
          </a:prstGeom>
          <a:noFill/>
          <a:ln>
            <a:noFill/>
          </a:ln>
        </p:spPr>
        <p:txBody>
          <a:bodyPr spcFirstLastPara="1" wrap="square" lIns="34275" tIns="34275" rIns="34275" bIns="34275" anchor="t" anchorCtr="0">
            <a:noAutofit/>
          </a:bodyPr>
          <a:lstStyle/>
          <a:p>
            <a:pPr marL="63500" lvl="0" indent="0" algn="ctr" rtl="0">
              <a:lnSpc>
                <a:spcPct val="115000"/>
              </a:lnSpc>
              <a:spcBef>
                <a:spcPts val="0"/>
              </a:spcBef>
              <a:spcAft>
                <a:spcPts val="0"/>
              </a:spcAft>
              <a:buNone/>
            </a:pPr>
            <a:r>
              <a:rPr lang="en" sz="1400">
                <a:latin typeface="Courier New"/>
                <a:ea typeface="Courier New"/>
                <a:cs typeface="Courier New"/>
                <a:sym typeface="Courier New"/>
              </a:rPr>
              <a:t>Fiji</a:t>
            </a:r>
            <a:endParaRPr sz="1400">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solidFill>
                  <a:srgbClr val="666666"/>
                </a:solidFill>
                <a:latin typeface="Courier New"/>
                <a:ea typeface="Courier New"/>
                <a:cs typeface="Courier New"/>
                <a:sym typeface="Courier New"/>
              </a:rPr>
              <a:t>Papua New Guinea</a:t>
            </a:r>
            <a:endParaRPr sz="1400">
              <a:solidFill>
                <a:srgbClr val="666666"/>
              </a:solidFill>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latin typeface="Courier New"/>
                <a:ea typeface="Courier New"/>
                <a:cs typeface="Courier New"/>
                <a:sym typeface="Courier New"/>
              </a:rPr>
              <a:t>Solomon Islands </a:t>
            </a:r>
            <a:endParaRPr sz="1400">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solidFill>
                  <a:srgbClr val="666666"/>
                </a:solidFill>
                <a:latin typeface="Courier New"/>
                <a:ea typeface="Courier New"/>
                <a:cs typeface="Courier New"/>
                <a:sym typeface="Courier New"/>
              </a:rPr>
              <a:t>Vanuatu</a:t>
            </a:r>
            <a:endParaRPr sz="1400">
              <a:solidFill>
                <a:srgbClr val="666666"/>
              </a:solidFill>
              <a:latin typeface="Courier New"/>
              <a:ea typeface="Courier New"/>
              <a:cs typeface="Courier New"/>
              <a:sym typeface="Courier New"/>
            </a:endParaRPr>
          </a:p>
          <a:p>
            <a:pPr marL="63500" lvl="0" indent="0" algn="ctr" rtl="0">
              <a:lnSpc>
                <a:spcPct val="90000"/>
              </a:lnSpc>
              <a:spcBef>
                <a:spcPts val="0"/>
              </a:spcBef>
              <a:spcAft>
                <a:spcPts val="0"/>
              </a:spcAft>
              <a:buNone/>
            </a:pPr>
            <a:endParaRPr sz="1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latin typeface="Courier New"/>
                <a:ea typeface="Courier New"/>
                <a:cs typeface="Courier New"/>
                <a:sym typeface="Courier New"/>
              </a:rPr>
              <a:t> </a:t>
            </a:r>
            <a:endParaRPr sz="1400">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235" name="Google Shape;235;p33"/>
          <p:cNvSpPr txBox="1">
            <a:spLocks noGrp="1"/>
          </p:cNvSpPr>
          <p:nvPr>
            <p:ph type="body" idx="1"/>
          </p:nvPr>
        </p:nvSpPr>
        <p:spPr>
          <a:xfrm>
            <a:off x="3705650" y="2236649"/>
            <a:ext cx="1702200" cy="1950000"/>
          </a:xfrm>
          <a:prstGeom prst="rect">
            <a:avLst/>
          </a:prstGeom>
          <a:noFill/>
          <a:ln>
            <a:noFill/>
          </a:ln>
        </p:spPr>
        <p:txBody>
          <a:bodyPr spcFirstLastPara="1" wrap="square" lIns="34275" tIns="34275" rIns="34275" bIns="34275" anchor="t" anchorCtr="0">
            <a:noAutofit/>
          </a:bodyPr>
          <a:lstStyle/>
          <a:p>
            <a:pPr marL="63500" lvl="0" indent="0" algn="ctr" rtl="0">
              <a:lnSpc>
                <a:spcPct val="115000"/>
              </a:lnSpc>
              <a:spcBef>
                <a:spcPts val="0"/>
              </a:spcBef>
              <a:spcAft>
                <a:spcPts val="0"/>
              </a:spcAft>
              <a:buNone/>
            </a:pPr>
            <a:r>
              <a:rPr lang="en" sz="1400">
                <a:latin typeface="Courier New"/>
                <a:ea typeface="Courier New"/>
                <a:cs typeface="Courier New"/>
                <a:sym typeface="Courier New"/>
              </a:rPr>
              <a:t>Kiribati</a:t>
            </a:r>
            <a:endParaRPr sz="1400">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solidFill>
                  <a:srgbClr val="666666"/>
                </a:solidFill>
                <a:latin typeface="Courier New"/>
                <a:ea typeface="Courier New"/>
                <a:cs typeface="Courier New"/>
                <a:sym typeface="Courier New"/>
              </a:rPr>
              <a:t>Marshall Islands</a:t>
            </a:r>
            <a:endParaRPr sz="1400">
              <a:solidFill>
                <a:srgbClr val="666666"/>
              </a:solidFill>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latin typeface="Courier New"/>
                <a:ea typeface="Courier New"/>
                <a:cs typeface="Courier New"/>
                <a:sym typeface="Courier New"/>
              </a:rPr>
              <a:t>Micronesia, Fed. St. </a:t>
            </a:r>
            <a:endParaRPr sz="1400">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solidFill>
                  <a:srgbClr val="666666"/>
                </a:solidFill>
                <a:latin typeface="Courier New"/>
                <a:ea typeface="Courier New"/>
                <a:cs typeface="Courier New"/>
                <a:sym typeface="Courier New"/>
              </a:rPr>
              <a:t>Nauru</a:t>
            </a:r>
            <a:endParaRPr sz="1400">
              <a:solidFill>
                <a:srgbClr val="666666"/>
              </a:solidFill>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solidFill>
                  <a:srgbClr val="000000"/>
                </a:solidFill>
                <a:latin typeface="Courier New"/>
                <a:ea typeface="Courier New"/>
                <a:cs typeface="Courier New"/>
                <a:sym typeface="Courier New"/>
              </a:rPr>
              <a:t>Palau</a:t>
            </a:r>
            <a:endParaRPr/>
          </a:p>
        </p:txBody>
      </p:sp>
      <p:sp>
        <p:nvSpPr>
          <p:cNvPr id="236" name="Google Shape;236;p33"/>
          <p:cNvSpPr txBox="1">
            <a:spLocks noGrp="1"/>
          </p:cNvSpPr>
          <p:nvPr>
            <p:ph type="body" idx="1"/>
          </p:nvPr>
        </p:nvSpPr>
        <p:spPr>
          <a:xfrm>
            <a:off x="5407850" y="2235263"/>
            <a:ext cx="1702200" cy="2142300"/>
          </a:xfrm>
          <a:prstGeom prst="rect">
            <a:avLst/>
          </a:prstGeom>
          <a:noFill/>
          <a:ln>
            <a:noFill/>
          </a:ln>
        </p:spPr>
        <p:txBody>
          <a:bodyPr spcFirstLastPara="1" wrap="square" lIns="34275" tIns="34275" rIns="34275" bIns="34275" anchor="t" anchorCtr="0">
            <a:noAutofit/>
          </a:bodyPr>
          <a:lstStyle/>
          <a:p>
            <a:pPr marL="63500" lvl="0" indent="0" algn="ctr" rtl="0">
              <a:lnSpc>
                <a:spcPct val="115000"/>
              </a:lnSpc>
              <a:spcBef>
                <a:spcPts val="0"/>
              </a:spcBef>
              <a:spcAft>
                <a:spcPts val="0"/>
              </a:spcAft>
              <a:buNone/>
            </a:pPr>
            <a:r>
              <a:rPr lang="en" sz="1400">
                <a:latin typeface="Courier New"/>
                <a:ea typeface="Courier New"/>
                <a:cs typeface="Courier New"/>
                <a:sym typeface="Courier New"/>
              </a:rPr>
              <a:t>Samoa</a:t>
            </a:r>
            <a:endParaRPr sz="1400">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solidFill>
                  <a:srgbClr val="666666"/>
                </a:solidFill>
                <a:latin typeface="Courier New"/>
                <a:ea typeface="Courier New"/>
                <a:cs typeface="Courier New"/>
                <a:sym typeface="Courier New"/>
              </a:rPr>
              <a:t>Tonga</a:t>
            </a:r>
            <a:endParaRPr sz="1400">
              <a:solidFill>
                <a:srgbClr val="666666"/>
              </a:solidFill>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latin typeface="Courier New"/>
                <a:ea typeface="Courier New"/>
                <a:cs typeface="Courier New"/>
                <a:sym typeface="Courier New"/>
              </a:rPr>
              <a:t>Tuvalu </a:t>
            </a:r>
            <a:endParaRPr sz="1400">
              <a:solidFill>
                <a:srgbClr val="000000"/>
              </a:solidFill>
              <a:latin typeface="Courier New"/>
              <a:ea typeface="Courier New"/>
              <a:cs typeface="Courier New"/>
              <a:sym typeface="Courier New"/>
            </a:endParaRPr>
          </a:p>
          <a:p>
            <a:pPr marL="63500" lvl="0" indent="0" algn="ctr" rtl="0">
              <a:lnSpc>
                <a:spcPct val="90000"/>
              </a:lnSpc>
              <a:spcBef>
                <a:spcPts val="0"/>
              </a:spcBef>
              <a:spcAft>
                <a:spcPts val="0"/>
              </a:spcAft>
              <a:buNone/>
            </a:pPr>
            <a:endParaRPr b="1">
              <a:latin typeface="Courier New"/>
              <a:ea typeface="Courier New"/>
              <a:cs typeface="Courier New"/>
              <a:sym typeface="Courier New"/>
            </a:endParaRPr>
          </a:p>
          <a:p>
            <a:pPr marL="0" lvl="0" indent="0" algn="l" rtl="0">
              <a:lnSpc>
                <a:spcPct val="115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sp>
        <p:nvSpPr>
          <p:cNvPr id="237" name="Google Shape;237;p33"/>
          <p:cNvSpPr txBox="1">
            <a:spLocks noGrp="1"/>
          </p:cNvSpPr>
          <p:nvPr>
            <p:ph type="body" idx="1"/>
          </p:nvPr>
        </p:nvSpPr>
        <p:spPr>
          <a:xfrm>
            <a:off x="7110050" y="2235263"/>
            <a:ext cx="1702200" cy="2142300"/>
          </a:xfrm>
          <a:prstGeom prst="rect">
            <a:avLst/>
          </a:prstGeom>
          <a:noFill/>
          <a:ln>
            <a:noFill/>
          </a:ln>
        </p:spPr>
        <p:txBody>
          <a:bodyPr spcFirstLastPara="1" wrap="square" lIns="34275" tIns="34275" rIns="34275" bIns="34275" anchor="t" anchorCtr="0">
            <a:noAutofit/>
          </a:bodyPr>
          <a:lstStyle/>
          <a:p>
            <a:pPr marL="63500" lvl="0" indent="0" algn="ctr" rtl="0">
              <a:lnSpc>
                <a:spcPct val="115000"/>
              </a:lnSpc>
              <a:spcBef>
                <a:spcPts val="0"/>
              </a:spcBef>
              <a:spcAft>
                <a:spcPts val="0"/>
              </a:spcAft>
              <a:buNone/>
            </a:pPr>
            <a:r>
              <a:rPr lang="en" sz="1400">
                <a:latin typeface="Courier New"/>
                <a:ea typeface="Courier New"/>
                <a:cs typeface="Courier New"/>
                <a:sym typeface="Courier New"/>
              </a:rPr>
              <a:t>American Samoa</a:t>
            </a:r>
            <a:endParaRPr sz="1400">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solidFill>
                  <a:srgbClr val="666666"/>
                </a:solidFill>
                <a:latin typeface="Courier New"/>
                <a:ea typeface="Courier New"/>
                <a:cs typeface="Courier New"/>
                <a:sym typeface="Courier New"/>
              </a:rPr>
              <a:t>French Polynesia</a:t>
            </a:r>
            <a:endParaRPr sz="1400">
              <a:solidFill>
                <a:srgbClr val="666666"/>
              </a:solidFill>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latin typeface="Courier New"/>
                <a:ea typeface="Courier New"/>
                <a:cs typeface="Courier New"/>
                <a:sym typeface="Courier New"/>
              </a:rPr>
              <a:t>Guam</a:t>
            </a:r>
            <a:endParaRPr sz="1400">
              <a:latin typeface="Courier New"/>
              <a:ea typeface="Courier New"/>
              <a:cs typeface="Courier New"/>
              <a:sym typeface="Courier New"/>
            </a:endParaRPr>
          </a:p>
          <a:p>
            <a:pPr marL="63500" lvl="0" indent="0" algn="ctr" rtl="0">
              <a:lnSpc>
                <a:spcPct val="115000"/>
              </a:lnSpc>
              <a:spcBef>
                <a:spcPts val="0"/>
              </a:spcBef>
              <a:spcAft>
                <a:spcPts val="0"/>
              </a:spcAft>
              <a:buNone/>
            </a:pPr>
            <a:r>
              <a:rPr lang="en" sz="1400">
                <a:solidFill>
                  <a:srgbClr val="666666"/>
                </a:solidFill>
                <a:latin typeface="Courier New"/>
                <a:ea typeface="Courier New"/>
                <a:cs typeface="Courier New"/>
                <a:sym typeface="Courier New"/>
              </a:rPr>
              <a:t>Northern Mariana Islands</a:t>
            </a:r>
            <a:r>
              <a:rPr lang="en" sz="1400">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marL="63500" lvl="0" indent="0" algn="ctr" rtl="0">
              <a:lnSpc>
                <a:spcPct val="90000"/>
              </a:lnSpc>
              <a:spcBef>
                <a:spcPts val="0"/>
              </a:spcBef>
              <a:spcAft>
                <a:spcPts val="0"/>
              </a:spcAft>
              <a:buNone/>
            </a:pPr>
            <a:endParaRPr sz="1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latin typeface="Courier New"/>
                <a:ea typeface="Courier New"/>
                <a:cs typeface="Courier New"/>
                <a:sym typeface="Courier New"/>
              </a:rPr>
              <a:t> </a:t>
            </a:r>
            <a:endParaRPr sz="1400">
              <a:latin typeface="Courier New"/>
              <a:ea typeface="Courier New"/>
              <a:cs typeface="Courier New"/>
              <a:sym typeface="Courier New"/>
            </a:endParaRPr>
          </a:p>
          <a:p>
            <a:pPr marL="63500" lvl="0" indent="0" algn="l" rtl="0">
              <a:lnSpc>
                <a:spcPct val="90000"/>
              </a:lnSpc>
              <a:spcBef>
                <a:spcPts val="1100"/>
              </a:spcBef>
              <a:spcAft>
                <a:spcPts val="0"/>
              </a:spcAft>
              <a:buSzPts val="1700"/>
              <a:buFont typeface="Noto Sans Symbols"/>
              <a:buNone/>
            </a:pPr>
            <a:endParaRPr/>
          </a:p>
          <a:p>
            <a:pPr marL="63500" lvl="0" indent="0" algn="l" rtl="0">
              <a:lnSpc>
                <a:spcPct val="90000"/>
              </a:lnSpc>
              <a:spcBef>
                <a:spcPts val="1100"/>
              </a:spcBef>
              <a:spcAft>
                <a:spcPts val="0"/>
              </a:spcAft>
              <a:buSzPts val="1700"/>
              <a:buFont typeface="Noto Sans Symbols"/>
              <a:buNone/>
            </a:pPr>
            <a:endParaRPr/>
          </a:p>
        </p:txBody>
      </p:sp>
      <p:pic>
        <p:nvPicPr>
          <p:cNvPr id="238" name="Google Shape;238;p33"/>
          <p:cNvPicPr preferRelativeResize="0"/>
          <p:nvPr/>
        </p:nvPicPr>
        <p:blipFill>
          <a:blip r:embed="rId4">
            <a:alphaModFix/>
          </a:blip>
          <a:stretch>
            <a:fillRect/>
          </a:stretch>
        </p:blipFill>
        <p:spPr>
          <a:xfrm>
            <a:off x="3000175" y="4744500"/>
            <a:ext cx="341598" cy="34159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12840</Words>
  <Application>Microsoft Macintosh PowerPoint</Application>
  <PresentationFormat>On-screen Show (16:9)</PresentationFormat>
  <Paragraphs>554</Paragraphs>
  <Slides>31</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Times New Roman</vt:lpstr>
      <vt:lpstr>Roboto</vt:lpstr>
      <vt:lpstr>Arial</vt:lpstr>
      <vt:lpstr>Courier New</vt:lpstr>
      <vt:lpstr>Noto Sans Symbols</vt:lpstr>
      <vt:lpstr>Roboto Black</vt:lpstr>
      <vt:lpstr>Twentieth Century</vt:lpstr>
      <vt:lpstr>Simple Light</vt:lpstr>
      <vt:lpstr>Integral</vt:lpstr>
      <vt:lpstr>Australia  &amp; Oceania</vt:lpstr>
      <vt:lpstr>PowerPoint Presentation</vt:lpstr>
      <vt:lpstr>PowerPoint Presentation</vt:lpstr>
      <vt:lpstr>PowerPoint Presentation</vt:lpstr>
      <vt:lpstr>AGENDA </vt:lpstr>
      <vt:lpstr>MISSING DATA STRATEGY</vt:lpstr>
      <vt:lpstr>DROPPED COLUMNS</vt:lpstr>
      <vt:lpstr>OUTLIERS</vt:lpstr>
      <vt:lpstr>STRATEGY FOR ANALYSIS</vt:lpstr>
      <vt:lpstr>KEY INSIGHTS - GDP + Factors </vt:lpstr>
      <vt:lpstr>People &amp; Resources - Scatter plots for  Access to Electricity in Rural Areas vs Employment in different Sectors</vt:lpstr>
      <vt:lpstr>People &amp; Resources - Scatter plots for  Access to Electricity in Urban Areas vs Employment in different Sectors</vt:lpstr>
      <vt:lpstr>People - Scatter plots for  Rural Population vs Employment in different Sectors</vt:lpstr>
      <vt:lpstr>People - Scatter plots for  Urban Population vs Employment in different Sectors</vt:lpstr>
      <vt:lpstr>Healthcare</vt:lpstr>
      <vt:lpstr>Healthcare</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  &amp; Oceania</dc:title>
  <cp:lastModifiedBy>Thanh Tam Luu</cp:lastModifiedBy>
  <cp:revision>1</cp:revision>
  <dcterms:modified xsi:type="dcterms:W3CDTF">2019-11-01T14:36:16Z</dcterms:modified>
</cp:coreProperties>
</file>